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89" r:id="rId4"/>
    <p:sldId id="280" r:id="rId5"/>
    <p:sldId id="285" r:id="rId6"/>
    <p:sldId id="286" r:id="rId7"/>
    <p:sldId id="301" r:id="rId8"/>
    <p:sldId id="300" r:id="rId9"/>
    <p:sldId id="270" r:id="rId10"/>
    <p:sldId id="274" r:id="rId11"/>
    <p:sldId id="282" r:id="rId12"/>
    <p:sldId id="279" r:id="rId13"/>
    <p:sldId id="291" r:id="rId14"/>
    <p:sldId id="290" r:id="rId15"/>
    <p:sldId id="295" r:id="rId16"/>
    <p:sldId id="296" r:id="rId17"/>
    <p:sldId id="297" r:id="rId18"/>
    <p:sldId id="298" r:id="rId19"/>
    <p:sldId id="302" r:id="rId20"/>
    <p:sldId id="294" r:id="rId21"/>
    <p:sldId id="29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4EB19-5616-4943-8DE2-5B9ABB5302D6}" v="89" dt="2025-05-07T12:44:36.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4660"/>
  </p:normalViewPr>
  <p:slideViewPr>
    <p:cSldViewPr>
      <p:cViewPr>
        <p:scale>
          <a:sx n="75" d="100"/>
          <a:sy n="75" d="100"/>
        </p:scale>
        <p:origin x="147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CA243-DB51-44DF-B559-DB67416CFD3A}" type="datetimeFigureOut">
              <a:rPr lang="en-US" smtClean="0"/>
              <a:pPr/>
              <a:t>11/4/2025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64FD07-5BEA-40E4-9BA0-B19A7A00FD2F}" type="slidenum">
              <a:rPr lang="en-US" smtClean="0"/>
              <a:pPr/>
              <a:t>‹#›</a:t>
            </a:fld>
            <a:endParaRPr lang="en-US"/>
          </a:p>
        </p:txBody>
      </p:sp>
    </p:spTree>
    <p:extLst>
      <p:ext uri="{BB962C8B-B14F-4D97-AF65-F5344CB8AC3E}">
        <p14:creationId xmlns:p14="http://schemas.microsoft.com/office/powerpoint/2010/main" val="3670191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1</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12</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383997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13</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140088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14</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295055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20</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419044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21</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76389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2</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3</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261176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4</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4092318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5</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60045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6</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314525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9</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10</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563373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C3C8E8-0136-4A46-B8BF-90CD1E567DBD}" type="slidenum">
              <a:rPr lang="en-US" smtClean="0"/>
              <a:pPr fontAlgn="base">
                <a:spcBef>
                  <a:spcPct val="0"/>
                </a:spcBef>
                <a:spcAft>
                  <a:spcPct val="0"/>
                </a:spcAft>
                <a:defRPr/>
              </a:pPr>
              <a:t>11</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ndParaRPr>
          </a:p>
        </p:txBody>
      </p:sp>
    </p:spTree>
    <p:extLst>
      <p:ext uri="{BB962C8B-B14F-4D97-AF65-F5344CB8AC3E}">
        <p14:creationId xmlns:p14="http://schemas.microsoft.com/office/powerpoint/2010/main" val="195237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87456C-5583-4A44-8EAC-C63D07FC8C44}"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314019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87456C-5583-4A44-8EAC-C63D07FC8C44}"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47454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87456C-5583-4A44-8EAC-C63D07FC8C44}"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123859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87456C-5583-4A44-8EAC-C63D07FC8C44}"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427851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87456C-5583-4A44-8EAC-C63D07FC8C44}"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23612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87456C-5583-4A44-8EAC-C63D07FC8C44}"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2792833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87456C-5583-4A44-8EAC-C63D07FC8C44}"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170991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87456C-5583-4A44-8EAC-C63D07FC8C44}"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377749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7456C-5583-4A44-8EAC-C63D07FC8C44}"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1096017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7456C-5583-4A44-8EAC-C63D07FC8C44}"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372569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7456C-5583-4A44-8EAC-C63D07FC8C44}"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3D91C-B3D6-4D30-8182-F1A7A7539446}" type="slidenum">
              <a:rPr lang="en-US" smtClean="0"/>
              <a:pPr/>
              <a:t>‹#›</a:t>
            </a:fld>
            <a:endParaRPr lang="en-US"/>
          </a:p>
        </p:txBody>
      </p:sp>
    </p:spTree>
    <p:extLst>
      <p:ext uri="{BB962C8B-B14F-4D97-AF65-F5344CB8AC3E}">
        <p14:creationId xmlns:p14="http://schemas.microsoft.com/office/powerpoint/2010/main" val="148024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7456C-5583-4A44-8EAC-C63D07FC8C44}"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F3D91C-B3D6-4D30-8182-F1A7A7539446}" type="slidenum">
              <a:rPr lang="en-US" smtClean="0"/>
              <a:pPr/>
              <a:t>‹#›</a:t>
            </a:fld>
            <a:endParaRPr lang="en-US"/>
          </a:p>
        </p:txBody>
      </p:sp>
    </p:spTree>
    <p:extLst>
      <p:ext uri="{BB962C8B-B14F-4D97-AF65-F5344CB8AC3E}">
        <p14:creationId xmlns:p14="http://schemas.microsoft.com/office/powerpoint/2010/main" val="3576696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Grp="1" noChangeArrowheads="1"/>
          </p:cNvSpPr>
          <p:nvPr>
            <p:ph type="subTitle" idx="1"/>
          </p:nvPr>
        </p:nvSpPr>
        <p:spPr>
          <a:xfrm>
            <a:off x="190500" y="1524000"/>
            <a:ext cx="8763000" cy="4572000"/>
          </a:xfrm>
        </p:spPr>
        <p:txBody>
          <a:bodyPr rtlCol="0">
            <a:normAutofit/>
          </a:bodyPr>
          <a:lstStyle/>
          <a:p>
            <a:pPr>
              <a:defRPr/>
            </a:pPr>
            <a:endParaRPr lang="en-US" sz="2200" dirty="0">
              <a:solidFill>
                <a:schemeClr val="tx1"/>
              </a:solidFill>
            </a:endParaRPr>
          </a:p>
          <a:p>
            <a:pPr>
              <a:defRPr/>
            </a:pPr>
            <a:endParaRPr lang="en-US" sz="2200" dirty="0">
              <a:solidFill>
                <a:schemeClr val="tx1"/>
              </a:solidFill>
            </a:endParaRPr>
          </a:p>
          <a:p>
            <a:pPr>
              <a:defRPr/>
            </a:pPr>
            <a:r>
              <a:rPr lang="en-US" sz="2200" dirty="0">
                <a:solidFill>
                  <a:schemeClr val="tx1"/>
                </a:solidFill>
              </a:rPr>
              <a:t> SYMCA ‘B’</a:t>
            </a:r>
          </a:p>
          <a:p>
            <a:pPr>
              <a:defRPr/>
            </a:pPr>
            <a:r>
              <a:rPr lang="en-US" sz="2200" dirty="0">
                <a:solidFill>
                  <a:schemeClr val="tx1"/>
                </a:solidFill>
              </a:rPr>
              <a:t> Academic Year- 2025-26 </a:t>
            </a:r>
          </a:p>
          <a:p>
            <a:pPr>
              <a:defRPr/>
            </a:pPr>
            <a:r>
              <a:rPr lang="en-US" sz="2200" dirty="0">
                <a:solidFill>
                  <a:schemeClr val="tx1"/>
                </a:solidFill>
              </a:rPr>
              <a:t>Subject: </a:t>
            </a:r>
            <a:r>
              <a:rPr lang="en-US" sz="2000" dirty="0">
                <a:solidFill>
                  <a:schemeClr val="tx1"/>
                </a:solidFill>
              </a:rPr>
              <a:t>Minor project</a:t>
            </a:r>
          </a:p>
          <a:p>
            <a:pPr>
              <a:defRPr/>
            </a:pPr>
            <a:r>
              <a:rPr lang="en-US" sz="2200" dirty="0">
                <a:solidFill>
                  <a:schemeClr val="tx1"/>
                </a:solidFill>
              </a:rPr>
              <a:t>Topic: </a:t>
            </a:r>
            <a:r>
              <a:rPr lang="en-IN" sz="2200" dirty="0" err="1">
                <a:solidFill>
                  <a:schemeClr val="tx1"/>
                </a:solidFill>
              </a:rPr>
              <a:t>VisionAI</a:t>
            </a:r>
            <a:r>
              <a:rPr lang="en-IN" sz="2200" dirty="0">
                <a:solidFill>
                  <a:schemeClr val="tx1"/>
                </a:solidFill>
              </a:rPr>
              <a:t> Object Detector</a:t>
            </a:r>
          </a:p>
          <a:p>
            <a:pPr>
              <a:defRPr/>
            </a:pPr>
            <a:endParaRPr lang="en-US" sz="1800" b="1" dirty="0"/>
          </a:p>
          <a:p>
            <a:pPr algn="l" eaLnBrk="1" fontAlgn="auto" hangingPunct="1">
              <a:spcAft>
                <a:spcPts val="0"/>
              </a:spcAft>
              <a:buFont typeface="Arial" pitchFamily="34" charset="0"/>
              <a:buNone/>
              <a:defRPr/>
            </a:pPr>
            <a:r>
              <a:rPr lang="en-US" sz="2000" dirty="0">
                <a:solidFill>
                  <a:schemeClr val="tx1"/>
                </a:solidFill>
              </a:rPr>
              <a:t> Name of Student: </a:t>
            </a:r>
          </a:p>
          <a:p>
            <a:pPr marL="537845" marR="127635" indent="-6350" algn="just">
              <a:lnSpc>
                <a:spcPct val="107000"/>
              </a:lnSpc>
              <a:spcAft>
                <a:spcPts val="1085"/>
              </a:spcAft>
              <a:buNone/>
            </a:pPr>
            <a:r>
              <a:rPr lang="en-IN" sz="1800" kern="100" dirty="0">
                <a:solidFill>
                  <a:srgbClr val="000000"/>
                </a:solidFill>
                <a:latin typeface="Times New Roman" panose="02020603050405020304" pitchFamily="18" charset="0"/>
                <a:ea typeface="Times New Roman" panose="02020603050405020304" pitchFamily="18" charset="0"/>
              </a:rPr>
              <a:t>Rohit Kadam</a:t>
            </a: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kern="100" dirty="0">
                <a:solidFill>
                  <a:srgbClr val="000000"/>
                </a:solidFill>
                <a:latin typeface="Times New Roman" panose="02020603050405020304" pitchFamily="18" charset="0"/>
                <a:ea typeface="Times New Roman" panose="02020603050405020304" pitchFamily="18" charset="0"/>
              </a:rPr>
              <a:t>S</a:t>
            </a:r>
            <a:r>
              <a:rPr lang="en-IN" sz="1800" kern="100" dirty="0">
                <a:solidFill>
                  <a:srgbClr val="000000"/>
                </a:solidFill>
                <a:effectLst/>
                <a:latin typeface="Times New Roman" panose="02020603050405020304" pitchFamily="18" charset="0"/>
                <a:ea typeface="Times New Roman" panose="02020603050405020304" pitchFamily="18" charset="0"/>
              </a:rPr>
              <a:t>YMCA-(A)</a:t>
            </a:r>
            <a:r>
              <a:rPr lang="en-IN" sz="1800" kern="100" dirty="0">
                <a:solidFill>
                  <a:srgbClr val="000000"/>
                </a:solidFill>
                <a:latin typeface="Times New Roman" panose="02020603050405020304" pitchFamily="18" charset="0"/>
                <a:ea typeface="Times New Roman" panose="02020603050405020304" pitchFamily="18" charset="0"/>
              </a:rPr>
              <a:t>45</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537845" marR="125730" indent="-6350" algn="just">
              <a:lnSpc>
                <a:spcPct val="107000"/>
              </a:lnSpc>
              <a:spcAft>
                <a:spcPts val="108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An</a:t>
            </a:r>
            <a:r>
              <a:rPr lang="en-IN" sz="1800" kern="100" dirty="0">
                <a:solidFill>
                  <a:srgbClr val="000000"/>
                </a:solidFill>
                <a:latin typeface="Times New Roman" panose="02020603050405020304" pitchFamily="18" charset="0"/>
                <a:ea typeface="Times New Roman" panose="02020603050405020304" pitchFamily="18" charset="0"/>
              </a:rPr>
              <a:t>imesh Jain</a:t>
            </a:r>
            <a:r>
              <a:rPr lang="en-IN" sz="1800" kern="100" dirty="0">
                <a:solidFill>
                  <a:srgbClr val="000000"/>
                </a:solidFill>
                <a:effectLst/>
                <a:latin typeface="Times New Roman" panose="02020603050405020304" pitchFamily="18" charset="0"/>
                <a:ea typeface="Times New Roman" panose="02020603050405020304" pitchFamily="18" charset="0"/>
              </a:rPr>
              <a:t> :  SYMCA-(A)</a:t>
            </a:r>
            <a:r>
              <a:rPr lang="en-IN" sz="1800" kern="100" dirty="0">
                <a:solidFill>
                  <a:srgbClr val="000000"/>
                </a:solidFill>
                <a:latin typeface="Times New Roman" panose="02020603050405020304" pitchFamily="18" charset="0"/>
                <a:ea typeface="Times New Roman" panose="02020603050405020304" pitchFamily="18" charset="0"/>
              </a:rPr>
              <a:t>46</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algn="l">
              <a:defRPr/>
            </a:pPr>
            <a:r>
              <a:rPr lang="en-IN" sz="2000" dirty="0">
                <a:solidFill>
                  <a:schemeClr val="tx1"/>
                </a:solidFill>
              </a:rPr>
              <a:t>Internal Guide: </a:t>
            </a:r>
            <a:r>
              <a:rPr lang="en-IN" sz="2200" dirty="0">
                <a:solidFill>
                  <a:schemeClr val="tx1"/>
                </a:solidFill>
              </a:rPr>
              <a:t>Asst. Prof. Rasika Salunkhe</a:t>
            </a:r>
            <a:endParaRPr lang="en-US" sz="2200" dirty="0">
              <a:solidFill>
                <a:schemeClr val="tx1"/>
              </a:solidFill>
            </a:endParaRPr>
          </a:p>
        </p:txBody>
      </p:sp>
      <p:sp>
        <p:nvSpPr>
          <p:cNvPr id="3080" name="TextBox 7"/>
          <p:cNvSpPr txBox="1">
            <a:spLocks noChangeArrowheads="1"/>
          </p:cNvSpPr>
          <p:nvPr/>
        </p:nvSpPr>
        <p:spPr bwMode="auto">
          <a:xfrm>
            <a:off x="642910" y="1214422"/>
            <a:ext cx="81232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b="1" dirty="0">
              <a:solidFill>
                <a:srgbClr val="002060"/>
              </a:solidFill>
            </a:endParaRPr>
          </a:p>
          <a:p>
            <a:pPr algn="ctr" eaLnBrk="1" hangingPunct="1"/>
            <a:r>
              <a:rPr lang="en-US" b="1" dirty="0">
                <a:solidFill>
                  <a:srgbClr val="002060"/>
                </a:solidFill>
              </a:rPr>
              <a:t>Department of  MCA</a:t>
            </a:r>
            <a:endParaRPr lang="en-IN" b="1" dirty="0">
              <a:solidFill>
                <a:srgbClr val="002060"/>
              </a:solidFill>
            </a:endParaRPr>
          </a:p>
          <a:p>
            <a:pPr algn="ctr" eaLnBrk="1" hangingPunct="1"/>
            <a:endParaRPr lang="en-IN" altLang="en-US" sz="1600" b="1" dirty="0">
              <a:latin typeface="Calibri" pitchFamily="34" charset="0"/>
            </a:endParaRPr>
          </a:p>
        </p:txBody>
      </p:sp>
      <p:pic>
        <p:nvPicPr>
          <p:cNvPr id="28674" name="Picture 810646101"/>
          <p:cNvPicPr>
            <a:picLocks noChangeAspect="1" noChangeArrowheads="1"/>
          </p:cNvPicPr>
          <p:nvPr/>
        </p:nvPicPr>
        <p:blipFill>
          <a:blip r:embed="rId3" cstate="print"/>
          <a:srcRect/>
          <a:stretch>
            <a:fillRect/>
          </a:stretch>
        </p:blipFill>
        <p:spPr bwMode="auto">
          <a:xfrm>
            <a:off x="714348" y="0"/>
            <a:ext cx="1428760" cy="1428736"/>
          </a:xfrm>
          <a:prstGeom prst="rect">
            <a:avLst/>
          </a:prstGeom>
          <a:noFill/>
        </p:spPr>
      </p:pic>
      <p:pic>
        <p:nvPicPr>
          <p:cNvPr id="28673" name="Picture 2105129455"/>
          <p:cNvPicPr>
            <a:picLocks noChangeAspect="1" noChangeArrowheads="1"/>
          </p:cNvPicPr>
          <p:nvPr/>
        </p:nvPicPr>
        <p:blipFill>
          <a:blip r:embed="rId4"/>
          <a:srcRect l="4140" t="82848" r="16212" b="7970"/>
          <a:stretch>
            <a:fillRect/>
          </a:stretch>
        </p:blipFill>
        <p:spPr bwMode="auto">
          <a:xfrm>
            <a:off x="2500298" y="0"/>
            <a:ext cx="5786478" cy="1323975"/>
          </a:xfrm>
          <a:prstGeom prst="rect">
            <a:avLst/>
          </a:prstGeom>
          <a:noFill/>
        </p:spPr>
      </p:pic>
      <p:pic>
        <p:nvPicPr>
          <p:cNvPr id="14" name="Picture 13"/>
          <p:cNvPicPr/>
          <p:nvPr/>
        </p:nvPicPr>
        <p:blipFill rotWithShape="1">
          <a:blip r:embed="rId4"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3289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Grp="1" noChangeArrowheads="1"/>
          </p:cNvSpPr>
          <p:nvPr>
            <p:ph type="subTitle" idx="1"/>
          </p:nvPr>
        </p:nvSpPr>
        <p:spPr>
          <a:xfrm>
            <a:off x="2044302" y="5867400"/>
            <a:ext cx="5285083" cy="1191523"/>
          </a:xfrm>
        </p:spPr>
        <p:txBody>
          <a:bodyPr rtlCol="0">
            <a:noAutofit/>
          </a:bodyPr>
          <a:lstStyle/>
          <a:p>
            <a:pPr algn="l" fontAlgn="base"/>
            <a:endParaRPr lang="en-US" sz="2400" b="1" dirty="0">
              <a:solidFill>
                <a:schemeClr val="tx1"/>
              </a:solidFill>
            </a:endParaRPr>
          </a:p>
          <a:p>
            <a:pPr algn="l" fontAlgn="base"/>
            <a:endParaRPr lang="en-US" sz="2400" dirty="0">
              <a:solidFill>
                <a:schemeClr val="tx1"/>
              </a:solidFill>
            </a:endParaRPr>
          </a:p>
          <a:p>
            <a:pPr algn="l" fontAlgn="base"/>
            <a:endParaRPr lang="en-US" sz="1800" dirty="0">
              <a:solidFill>
                <a:schemeClr val="tx1"/>
              </a:solidFill>
            </a:endParaRPr>
          </a:p>
          <a:p>
            <a:pPr eaLnBrk="1" fontAlgn="auto" hangingPunct="1">
              <a:spcAft>
                <a:spcPts val="0"/>
              </a:spcAft>
              <a:buFont typeface="Arial" pitchFamily="34" charset="0"/>
              <a:buNone/>
              <a:defRPr/>
            </a:pPr>
            <a:endParaRPr lang="en-US" sz="500" b="1" dirty="0">
              <a:solidFill>
                <a:schemeClr val="tx1"/>
              </a:solidFill>
            </a:endParaRPr>
          </a:p>
          <a:p>
            <a:pPr eaLnBrk="1" fontAlgn="auto" hangingPunct="1">
              <a:spcAft>
                <a:spcPts val="0"/>
              </a:spcAft>
              <a:buFont typeface="Arial" pitchFamily="34" charset="0"/>
              <a:buNone/>
              <a:defRPr/>
            </a:pPr>
            <a:endParaRPr lang="en-US" sz="400" b="1" dirty="0">
              <a:solidFill>
                <a:schemeClr val="tx1"/>
              </a:solidFill>
            </a:endParaRPr>
          </a:p>
          <a:p>
            <a:pPr eaLnBrk="1" fontAlgn="auto" hangingPunct="1">
              <a:spcAft>
                <a:spcPts val="0"/>
              </a:spcAft>
              <a:buFont typeface="Arial" pitchFamily="34" charset="0"/>
              <a:buNone/>
              <a:defRPr/>
            </a:pPr>
            <a:r>
              <a:rPr lang="en-US" sz="500" b="1" dirty="0">
                <a:solidFill>
                  <a:schemeClr val="tx1"/>
                </a:solidFill>
              </a:rPr>
              <a:t> </a:t>
            </a:r>
          </a:p>
          <a:p>
            <a:pPr eaLnBrk="1" fontAlgn="auto" hangingPunct="1">
              <a:spcAft>
                <a:spcPts val="0"/>
              </a:spcAft>
              <a:buFont typeface="Arial" pitchFamily="34" charset="0"/>
              <a:buNone/>
              <a:defRPr/>
            </a:pPr>
            <a:endParaRPr lang="en-US" sz="500" b="1" dirty="0">
              <a:solidFill>
                <a:schemeClr val="tx1"/>
              </a:solidFill>
            </a:endParaRPr>
          </a:p>
        </p:txBody>
      </p:sp>
      <p:sp>
        <p:nvSpPr>
          <p:cNvPr id="4" name="AutoShape 2">
            <a:extLst>
              <a:ext uri="{FF2B5EF4-FFF2-40B4-BE49-F238E27FC236}">
                <a16:creationId xmlns:a16="http://schemas.microsoft.com/office/drawing/2014/main" id="{AA82CEC6-00D0-4B8B-AF5C-9138F725B03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319D1BC9-487E-0AE1-0CCC-3350F891C3F8}"/>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1DBAE371-E6A3-13BA-329A-7C554C9CC137}"/>
              </a:ext>
            </a:extLst>
          </p:cNvPr>
          <p:cNvSpPr txBox="1"/>
          <p:nvPr/>
        </p:nvSpPr>
        <p:spPr>
          <a:xfrm>
            <a:off x="387152" y="161972"/>
            <a:ext cx="8064896" cy="369332"/>
          </a:xfrm>
          <a:prstGeom prst="rect">
            <a:avLst/>
          </a:prstGeom>
          <a:noFill/>
          <a:ln>
            <a:solidFill>
              <a:schemeClr val="bg1"/>
            </a:solidFill>
          </a:ln>
        </p:spPr>
        <p:txBody>
          <a:bodyPr wrap="square" rtlCol="0">
            <a:spAutoFit/>
          </a:bodyPr>
          <a:lstStyle/>
          <a:p>
            <a:pPr algn="ctr"/>
            <a:r>
              <a:rPr lang="en-IN" b="1" dirty="0"/>
              <a:t>Module Hierarchy Diagram</a:t>
            </a:r>
            <a:endParaRPr lang="en-IN" sz="3000" b="1" dirty="0">
              <a:solidFill>
                <a:schemeClr val="bg1"/>
              </a:solidFill>
            </a:endParaRPr>
          </a:p>
        </p:txBody>
      </p:sp>
      <p:pic>
        <p:nvPicPr>
          <p:cNvPr id="28" name="Picture 27">
            <a:extLst>
              <a:ext uri="{FF2B5EF4-FFF2-40B4-BE49-F238E27FC236}">
                <a16:creationId xmlns:a16="http://schemas.microsoft.com/office/drawing/2014/main" id="{CACF9EF8-2F92-505F-E74D-B34C15CAC1DA}"/>
              </a:ext>
            </a:extLst>
          </p:cNvPr>
          <p:cNvPicPr>
            <a:picLocks noChangeAspect="1"/>
          </p:cNvPicPr>
          <p:nvPr/>
        </p:nvPicPr>
        <p:blipFill>
          <a:blip r:embed="rId4"/>
          <a:stretch>
            <a:fillRect/>
          </a:stretch>
        </p:blipFill>
        <p:spPr>
          <a:xfrm>
            <a:off x="135135" y="963717"/>
            <a:ext cx="8516539" cy="5010012"/>
          </a:xfrm>
          <a:prstGeom prst="rect">
            <a:avLst/>
          </a:prstGeom>
        </p:spPr>
      </p:pic>
    </p:spTree>
    <p:extLst>
      <p:ext uri="{BB962C8B-B14F-4D97-AF65-F5344CB8AC3E}">
        <p14:creationId xmlns:p14="http://schemas.microsoft.com/office/powerpoint/2010/main" val="37324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Grp="1" noChangeArrowheads="1"/>
          </p:cNvSpPr>
          <p:nvPr>
            <p:ph type="subTitle" idx="1"/>
          </p:nvPr>
        </p:nvSpPr>
        <p:spPr>
          <a:xfrm>
            <a:off x="2044302" y="5867400"/>
            <a:ext cx="5285083" cy="1191523"/>
          </a:xfrm>
        </p:spPr>
        <p:txBody>
          <a:bodyPr rtlCol="0">
            <a:noAutofit/>
          </a:bodyPr>
          <a:lstStyle/>
          <a:p>
            <a:pPr algn="l" fontAlgn="base"/>
            <a:endParaRPr lang="en-US" sz="2400" b="1" dirty="0">
              <a:solidFill>
                <a:schemeClr val="tx1"/>
              </a:solidFill>
            </a:endParaRPr>
          </a:p>
          <a:p>
            <a:pPr algn="l" fontAlgn="base"/>
            <a:endParaRPr lang="en-US" sz="2400" dirty="0">
              <a:solidFill>
                <a:schemeClr val="tx1"/>
              </a:solidFill>
            </a:endParaRPr>
          </a:p>
          <a:p>
            <a:pPr algn="l" fontAlgn="base"/>
            <a:endParaRPr lang="en-US" sz="1800" dirty="0">
              <a:solidFill>
                <a:schemeClr val="tx1"/>
              </a:solidFill>
            </a:endParaRPr>
          </a:p>
          <a:p>
            <a:pPr eaLnBrk="1" fontAlgn="auto" hangingPunct="1">
              <a:spcAft>
                <a:spcPts val="0"/>
              </a:spcAft>
              <a:buFont typeface="Arial" pitchFamily="34" charset="0"/>
              <a:buNone/>
              <a:defRPr/>
            </a:pPr>
            <a:endParaRPr lang="en-US" sz="500" b="1" dirty="0">
              <a:solidFill>
                <a:schemeClr val="tx1"/>
              </a:solidFill>
            </a:endParaRPr>
          </a:p>
          <a:p>
            <a:pPr eaLnBrk="1" fontAlgn="auto" hangingPunct="1">
              <a:spcAft>
                <a:spcPts val="0"/>
              </a:spcAft>
              <a:buFont typeface="Arial" pitchFamily="34" charset="0"/>
              <a:buNone/>
              <a:defRPr/>
            </a:pPr>
            <a:endParaRPr lang="en-US" sz="400" b="1" dirty="0">
              <a:solidFill>
                <a:schemeClr val="tx1"/>
              </a:solidFill>
            </a:endParaRPr>
          </a:p>
          <a:p>
            <a:pPr eaLnBrk="1" fontAlgn="auto" hangingPunct="1">
              <a:spcAft>
                <a:spcPts val="0"/>
              </a:spcAft>
              <a:buFont typeface="Arial" pitchFamily="34" charset="0"/>
              <a:buNone/>
              <a:defRPr/>
            </a:pPr>
            <a:r>
              <a:rPr lang="en-US" sz="500" b="1" dirty="0">
                <a:solidFill>
                  <a:schemeClr val="tx1"/>
                </a:solidFill>
              </a:rPr>
              <a:t> </a:t>
            </a:r>
          </a:p>
          <a:p>
            <a:pPr eaLnBrk="1" fontAlgn="auto" hangingPunct="1">
              <a:spcAft>
                <a:spcPts val="0"/>
              </a:spcAft>
              <a:buFont typeface="Arial" pitchFamily="34" charset="0"/>
              <a:buNone/>
              <a:defRPr/>
            </a:pPr>
            <a:endParaRPr lang="en-US" sz="500" b="1" dirty="0">
              <a:solidFill>
                <a:schemeClr val="tx1"/>
              </a:solidFill>
            </a:endParaRPr>
          </a:p>
        </p:txBody>
      </p:sp>
      <p:sp>
        <p:nvSpPr>
          <p:cNvPr id="4" name="AutoShape 2">
            <a:extLst>
              <a:ext uri="{FF2B5EF4-FFF2-40B4-BE49-F238E27FC236}">
                <a16:creationId xmlns:a16="http://schemas.microsoft.com/office/drawing/2014/main" id="{AA82CEC6-00D0-4B8B-AF5C-9138F725B03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D92D1D2D-8E7C-4995-7AD6-465B62CDB6CE}"/>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8AF0076F-D3B5-A0F3-1F84-017613D9CA7E}"/>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Use Case</a:t>
            </a:r>
            <a:endParaRPr lang="en-IN" sz="3000" b="1" dirty="0">
              <a:solidFill>
                <a:schemeClr val="bg1"/>
              </a:solidFill>
            </a:endParaRPr>
          </a:p>
        </p:txBody>
      </p:sp>
      <p:sp>
        <p:nvSpPr>
          <p:cNvPr id="8" name="TextBox 7">
            <a:extLst>
              <a:ext uri="{FF2B5EF4-FFF2-40B4-BE49-F238E27FC236}">
                <a16:creationId xmlns:a16="http://schemas.microsoft.com/office/drawing/2014/main" id="{97799646-9980-217F-708C-1CE94522D3CB}"/>
              </a:ext>
            </a:extLst>
          </p:cNvPr>
          <p:cNvSpPr txBox="1"/>
          <p:nvPr/>
        </p:nvSpPr>
        <p:spPr>
          <a:xfrm>
            <a:off x="107503" y="990583"/>
            <a:ext cx="8928992" cy="4524315"/>
          </a:xfrm>
          <a:prstGeom prst="rect">
            <a:avLst/>
          </a:prstGeom>
          <a:noFill/>
        </p:spPr>
        <p:txBody>
          <a:bodyPr wrap="square" rtlCol="0">
            <a:spAutoFit/>
          </a:bodyPr>
          <a:lstStyle/>
          <a:p>
            <a:r>
              <a:rPr lang="en-US" b="1" dirty="0"/>
              <a:t>1. Interactive Data Analysis (via Web Dashboard)</a:t>
            </a:r>
          </a:p>
          <a:p>
            <a:pPr marL="285750" indent="-285750">
              <a:buFont typeface="Arial" panose="020B0604020202020204" pitchFamily="34" charset="0"/>
              <a:buChar char="•"/>
            </a:pPr>
            <a:r>
              <a:rPr lang="en-US" dirty="0"/>
              <a:t>Upload, select, or capture an image for immediate processing and analysis.</a:t>
            </a:r>
          </a:p>
          <a:p>
            <a:pPr marL="285750" indent="-285750">
              <a:buFont typeface="Arial" panose="020B0604020202020204" pitchFamily="34" charset="0"/>
              <a:buChar char="•"/>
            </a:pPr>
            <a:r>
              <a:rPr lang="en-US" dirty="0"/>
              <a:t>Instantly filter all detected objects (on the image, in tables) using the interactive confidence slider.</a:t>
            </a:r>
          </a:p>
          <a:p>
            <a:pPr marL="285750" indent="-285750">
              <a:buFont typeface="Arial" panose="020B0604020202020204" pitchFamily="34" charset="0"/>
              <a:buChar char="•"/>
            </a:pPr>
            <a:r>
              <a:rPr lang="en-US" dirty="0"/>
              <a:t>View live, per-image analytics (total objects, average confidence) in a clean, tabbed layout.</a:t>
            </a:r>
          </a:p>
          <a:p>
            <a:r>
              <a:rPr lang="en-US" dirty="0"/>
              <a:t>Generate historical reports for an entire session to track performance over time.</a:t>
            </a:r>
          </a:p>
          <a:p>
            <a:endParaRPr lang="en-US" b="1" dirty="0"/>
          </a:p>
          <a:p>
            <a:r>
              <a:rPr lang="en-US" b="1" dirty="0"/>
              <a:t>2. Automated Security &amp; Alerting (via Standalone Monitor)</a:t>
            </a:r>
          </a:p>
          <a:p>
            <a:pPr marL="285750" indent="-285750">
              <a:buFont typeface="Arial" panose="020B0604020202020204" pitchFamily="34" charset="0"/>
              <a:buChar char="•"/>
            </a:pPr>
            <a:r>
              <a:rPr lang="en-US" dirty="0"/>
              <a:t>Run a 24/7 monitor on a live webcam feed to watch a specific area.</a:t>
            </a:r>
          </a:p>
          <a:p>
            <a:pPr marL="285750" indent="-285750">
              <a:buFont typeface="Arial" panose="020B0604020202020204" pitchFamily="34" charset="0"/>
              <a:buChar char="•"/>
            </a:pPr>
            <a:r>
              <a:rPr lang="en-US" dirty="0"/>
              <a:t>Detects any object (like a person or vehicle) that enters a pre-defined "Restricted Zone."</a:t>
            </a:r>
          </a:p>
          <a:p>
            <a:pPr marL="285750" indent="-285750">
              <a:buFont typeface="Arial" panose="020B0604020202020204" pitchFamily="34" charset="0"/>
              <a:buChar char="•"/>
            </a:pPr>
            <a:r>
              <a:rPr lang="en-US" dirty="0"/>
              <a:t>Automatically sends an instant </a:t>
            </a:r>
            <a:r>
              <a:rPr lang="en-US" b="1" dirty="0"/>
              <a:t>Telegram alert</a:t>
            </a:r>
            <a:r>
              <a:rPr lang="en-US" dirty="0"/>
              <a:t> with a snapshot image to a security official or owner.</a:t>
            </a:r>
          </a:p>
          <a:p>
            <a:r>
              <a:rPr lang="en-US" b="1" dirty="0"/>
              <a:t>3.Unified Project Launcher (via main.py)</a:t>
            </a:r>
          </a:p>
          <a:p>
            <a:pPr marL="285750" indent="-285750">
              <a:buFont typeface="Arial" panose="020B0604020202020204" pitchFamily="34" charset="0"/>
              <a:buChar char="•"/>
            </a:pPr>
            <a:r>
              <a:rPr lang="en-US" dirty="0"/>
              <a:t>Provides a simple, user-friendly interactive menu in the terminal.</a:t>
            </a:r>
          </a:p>
          <a:p>
            <a:pPr marL="285750" indent="-285750">
              <a:buFont typeface="Arial" panose="020B0604020202020204" pitchFamily="34" charset="0"/>
              <a:buChar char="•"/>
            </a:pPr>
            <a:r>
              <a:rPr lang="en-US" dirty="0"/>
              <a:t>Acts as a central "command center" to easily launch all other features (the Dashboard, the Security Monitor, or Demos) without needing to remember complex commands.</a:t>
            </a:r>
          </a:p>
        </p:txBody>
      </p:sp>
      <p:sp>
        <p:nvSpPr>
          <p:cNvPr id="11" name="Rectangle 3">
            <a:extLst>
              <a:ext uri="{FF2B5EF4-FFF2-40B4-BE49-F238E27FC236}">
                <a16:creationId xmlns:a16="http://schemas.microsoft.com/office/drawing/2014/main" id="{00E734CD-7B22-F7EA-FF23-C98D8426B566}"/>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E7807AB0-20FA-DB2D-FF42-9E7609FE87B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DD7C5C86-BF62-9252-4CDA-A38D708D0282}"/>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3942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6756778A-4055-F035-8225-A5CA22407728}"/>
              </a:ext>
            </a:extLst>
          </p:cNvPr>
          <p:cNvSpPr/>
          <p:nvPr/>
        </p:nvSpPr>
        <p:spPr>
          <a:xfrm>
            <a:off x="-15091"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86B7840-64BC-6856-D3F3-A00AAF6349AE}"/>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Existing And Proposed System</a:t>
            </a:r>
            <a:endParaRPr lang="en-IN" sz="3000" b="1" dirty="0">
              <a:solidFill>
                <a:schemeClr val="bg1"/>
              </a:solidFill>
            </a:endParaRPr>
          </a:p>
        </p:txBody>
      </p:sp>
      <p:sp>
        <p:nvSpPr>
          <p:cNvPr id="7" name="TextBox 6">
            <a:extLst>
              <a:ext uri="{FF2B5EF4-FFF2-40B4-BE49-F238E27FC236}">
                <a16:creationId xmlns:a16="http://schemas.microsoft.com/office/drawing/2014/main" id="{51F6BB32-38A2-4181-B705-3BA16C176E3F}"/>
              </a:ext>
            </a:extLst>
          </p:cNvPr>
          <p:cNvSpPr txBox="1"/>
          <p:nvPr/>
        </p:nvSpPr>
        <p:spPr>
          <a:xfrm>
            <a:off x="321344" y="1054087"/>
            <a:ext cx="8471128" cy="4801314"/>
          </a:xfrm>
          <a:prstGeom prst="rect">
            <a:avLst/>
          </a:prstGeom>
          <a:noFill/>
        </p:spPr>
        <p:txBody>
          <a:bodyPr wrap="square">
            <a:spAutoFit/>
          </a:bodyPr>
          <a:lstStyle/>
          <a:p>
            <a:pPr>
              <a:buNone/>
            </a:pPr>
            <a:r>
              <a:rPr lang="en-US" b="1" dirty="0"/>
              <a:t>Existing System</a:t>
            </a:r>
          </a:p>
          <a:p>
            <a:pPr>
              <a:buNone/>
            </a:pPr>
            <a:r>
              <a:rPr lang="en-US" dirty="0"/>
              <a:t>A multi-interface object detection platform built with Python, OpenCV, and </a:t>
            </a:r>
            <a:r>
              <a:rPr lang="en-US" dirty="0" err="1"/>
              <a:t>Streamlit</a:t>
            </a:r>
            <a:r>
              <a:rPr lang="en-US" dirty="0"/>
              <a:t>. The system is fully functional and unified by a central launcher.</a:t>
            </a:r>
          </a:p>
          <a:p>
            <a:pPr>
              <a:buFont typeface="Arial" panose="020B0604020202020204" pitchFamily="34" charset="0"/>
              <a:buChar char="•"/>
            </a:pPr>
            <a:r>
              <a:rPr lang="en-US" b="1" dirty="0"/>
              <a:t>Interactive Menu (</a:t>
            </a:r>
            <a:r>
              <a:rPr lang="en-US" b="1" dirty="0">
                <a:latin typeface="Courier New" panose="02070309020205020404" pitchFamily="49" charset="0"/>
              </a:rPr>
              <a:t>main.py</a:t>
            </a:r>
            <a:r>
              <a:rPr lang="en-US" b="1" dirty="0"/>
              <a:t>):</a:t>
            </a:r>
            <a:r>
              <a:rPr lang="en-US" dirty="0"/>
              <a:t> A command-line menu that acts as a single, user-friendly launcher for all project features.</a:t>
            </a:r>
          </a:p>
          <a:p>
            <a:pPr>
              <a:buFont typeface="Arial" panose="020B0604020202020204" pitchFamily="34" charset="0"/>
              <a:buChar char="•"/>
            </a:pPr>
            <a:r>
              <a:rPr lang="en-US" b="1" dirty="0"/>
              <a:t>Web Dashboard (</a:t>
            </a:r>
            <a:r>
              <a:rPr lang="en-US" b="1" dirty="0">
                <a:latin typeface="Courier New" panose="02070309020205020404" pitchFamily="49" charset="0"/>
              </a:rPr>
              <a:t>dashboard.py</a:t>
            </a:r>
            <a:r>
              <a:rPr lang="en-US" b="1" dirty="0"/>
              <a:t>):</a:t>
            </a:r>
            <a:r>
              <a:rPr lang="en-US" dirty="0"/>
              <a:t> An interactive </a:t>
            </a:r>
            <a:r>
              <a:rPr lang="en-US" dirty="0" err="1"/>
              <a:t>Streamlit</a:t>
            </a:r>
            <a:r>
              <a:rPr lang="en-US" dirty="0"/>
              <a:t> web app for analysis. Key features include:</a:t>
            </a:r>
          </a:p>
          <a:p>
            <a:pPr marL="742950" lvl="1" indent="-285750">
              <a:buFont typeface="Arial" panose="020B0604020202020204" pitchFamily="34" charset="0"/>
              <a:buChar char="•"/>
            </a:pPr>
            <a:r>
              <a:rPr lang="en-US" b="1" dirty="0"/>
              <a:t>Multiple Inputs:</a:t>
            </a:r>
            <a:r>
              <a:rPr lang="en-US" dirty="0"/>
              <a:t> Upload, select from a folder, or webcam snapshot.</a:t>
            </a:r>
          </a:p>
          <a:p>
            <a:pPr marL="742950" lvl="1" indent="-285750">
              <a:buFont typeface="Arial" panose="020B0604020202020204" pitchFamily="34" charset="0"/>
              <a:buChar char="•"/>
            </a:pPr>
            <a:r>
              <a:rPr lang="en-US" b="1" dirty="0"/>
              <a:t>Interactive Filtering:</a:t>
            </a:r>
            <a:r>
              <a:rPr lang="en-US" dirty="0"/>
              <a:t> A real-time confidence slider to filter all results.</a:t>
            </a:r>
          </a:p>
          <a:p>
            <a:pPr marL="742950" lvl="1" indent="-285750">
              <a:buFont typeface="Arial" panose="020B0604020202020204" pitchFamily="34" charset="0"/>
              <a:buChar char="•"/>
            </a:pPr>
            <a:r>
              <a:rPr lang="en-US" b="1" dirty="0"/>
              <a:t>Tabbed Analytics:</a:t>
            </a:r>
            <a:r>
              <a:rPr lang="en-US" dirty="0"/>
              <a:t> A clean UI that separates the visual result, a data table, and live, per-image analytics.</a:t>
            </a:r>
          </a:p>
          <a:p>
            <a:pPr>
              <a:buFont typeface="Arial" panose="020B0604020202020204" pitchFamily="34" charset="0"/>
              <a:buChar char="•"/>
            </a:pPr>
            <a:r>
              <a:rPr lang="en-US" b="1" dirty="0"/>
              <a:t>Security Monitor (</a:t>
            </a:r>
            <a:r>
              <a:rPr lang="en-US" b="1" dirty="0">
                <a:latin typeface="Courier New" panose="02070309020205020404" pitchFamily="49" charset="0"/>
              </a:rPr>
              <a:t>detector.py</a:t>
            </a:r>
            <a:r>
              <a:rPr lang="en-US" b="1" dirty="0"/>
              <a:t>):</a:t>
            </a:r>
            <a:r>
              <a:rPr lang="en-US" dirty="0"/>
              <a:t> A standalone script that monitors a live webcam, detects objects in a hardcoded "Restricted Zone," and sends </a:t>
            </a:r>
            <a:r>
              <a:rPr lang="en-US" b="1" dirty="0"/>
              <a:t>live Telegram alerts</a:t>
            </a:r>
            <a:r>
              <a:rPr lang="en-US" dirty="0"/>
              <a:t> with snapshots.</a:t>
            </a:r>
          </a:p>
          <a:p>
            <a:pPr>
              <a:buFont typeface="Arial" panose="020B0604020202020204" pitchFamily="34" charset="0"/>
              <a:buChar char="•"/>
            </a:pPr>
            <a:r>
              <a:rPr lang="en-US" b="1" dirty="0"/>
              <a:t>Backend Logic:</a:t>
            </a:r>
            <a:r>
              <a:rPr lang="en-US" dirty="0"/>
              <a:t> Includes an analytics engine (</a:t>
            </a:r>
            <a:r>
              <a:rPr lang="en-US" dirty="0">
                <a:latin typeface="Courier New" panose="02070309020205020404" pitchFamily="49" charset="0"/>
              </a:rPr>
              <a:t>performance_analytics.py</a:t>
            </a:r>
            <a:r>
              <a:rPr lang="en-US" dirty="0"/>
              <a:t>) that saves reports as JSON/PNG files and a basic </a:t>
            </a:r>
            <a:r>
              <a:rPr lang="en-US" dirty="0" err="1"/>
              <a:t>IoU</a:t>
            </a:r>
            <a:r>
              <a:rPr lang="en-US" dirty="0"/>
              <a:t>-based object tracker (</a:t>
            </a:r>
            <a:r>
              <a:rPr lang="en-US" dirty="0">
                <a:latin typeface="Courier New" panose="02070309020205020404" pitchFamily="49" charset="0"/>
              </a:rPr>
              <a:t>object_tracker.py</a:t>
            </a:r>
            <a:r>
              <a:rPr lang="en-US" dirty="0"/>
              <a:t>).</a:t>
            </a:r>
          </a:p>
        </p:txBody>
      </p:sp>
    </p:spTree>
    <p:extLst>
      <p:ext uri="{BB962C8B-B14F-4D97-AF65-F5344CB8AC3E}">
        <p14:creationId xmlns:p14="http://schemas.microsoft.com/office/powerpoint/2010/main" val="379265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C15BF332-CECF-CD68-4C78-1D4170B6A657}"/>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A1D81E36-B9C8-5375-9BD8-DDCBDBC82856}"/>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Existing And Proposed System</a:t>
            </a:r>
            <a:endParaRPr lang="en-IN" sz="3000" b="1" dirty="0">
              <a:solidFill>
                <a:schemeClr val="bg1"/>
              </a:solidFill>
            </a:endParaRPr>
          </a:p>
        </p:txBody>
      </p:sp>
      <p:sp>
        <p:nvSpPr>
          <p:cNvPr id="17" name="TextBox 16">
            <a:extLst>
              <a:ext uri="{FF2B5EF4-FFF2-40B4-BE49-F238E27FC236}">
                <a16:creationId xmlns:a16="http://schemas.microsoft.com/office/drawing/2014/main" id="{84259D08-D7EA-6338-5611-13DC38844D79}"/>
              </a:ext>
            </a:extLst>
          </p:cNvPr>
          <p:cNvSpPr txBox="1"/>
          <p:nvPr/>
        </p:nvSpPr>
        <p:spPr>
          <a:xfrm>
            <a:off x="285720" y="1081209"/>
            <a:ext cx="8858279" cy="4801314"/>
          </a:xfrm>
          <a:prstGeom prst="rect">
            <a:avLst/>
          </a:prstGeom>
          <a:noFill/>
        </p:spPr>
        <p:txBody>
          <a:bodyPr wrap="square">
            <a:spAutoFit/>
          </a:bodyPr>
          <a:lstStyle/>
          <a:p>
            <a:r>
              <a:rPr lang="en-IN" b="1" dirty="0"/>
              <a:t>Proposed System (Enhancements)</a:t>
            </a:r>
          </a:p>
          <a:p>
            <a:endParaRPr lang="en-IN" dirty="0"/>
          </a:p>
          <a:p>
            <a:r>
              <a:rPr lang="en-IN" b="1" dirty="0"/>
              <a:t>Custom Model Training: </a:t>
            </a:r>
            <a:r>
              <a:rPr lang="en-IN" dirty="0"/>
              <a:t>Add a UI for users to upload their own datasets and train models to detect custom objects (beyond the 80 COCO classes).</a:t>
            </a:r>
          </a:p>
          <a:p>
            <a:endParaRPr lang="en-IN" dirty="0"/>
          </a:p>
          <a:p>
            <a:r>
              <a:rPr lang="en-IN" b="1" dirty="0"/>
              <a:t>Advanced Tracking: </a:t>
            </a:r>
            <a:r>
              <a:rPr lang="en-IN" dirty="0"/>
              <a:t>Upgrade the basic tracker to a more robust algorithm (like </a:t>
            </a:r>
            <a:r>
              <a:rPr lang="en-IN" dirty="0" err="1"/>
              <a:t>DeepSORT</a:t>
            </a:r>
            <a:r>
              <a:rPr lang="en-IN" dirty="0"/>
              <a:t> or </a:t>
            </a:r>
            <a:r>
              <a:rPr lang="en-IN" dirty="0" err="1"/>
              <a:t>ByteTrack</a:t>
            </a:r>
            <a:r>
              <a:rPr lang="en-IN" dirty="0"/>
              <a:t>) to better handle complex scenarios where objects cross paths (occlusion).</a:t>
            </a:r>
          </a:p>
          <a:p>
            <a:endParaRPr lang="en-IN" dirty="0"/>
          </a:p>
          <a:p>
            <a:r>
              <a:rPr lang="en-IN" b="1" dirty="0"/>
              <a:t>Dynamic Restricted Zone: </a:t>
            </a:r>
            <a:r>
              <a:rPr lang="en-IN" dirty="0"/>
              <a:t>Allow users to draw a custom polygon on the dashboard's video feed to define the security alert zone, rather than using hardcoded coordinates.</a:t>
            </a:r>
          </a:p>
          <a:p>
            <a:endParaRPr lang="en-IN" dirty="0"/>
          </a:p>
          <a:p>
            <a:r>
              <a:rPr lang="en-IN" b="1" dirty="0"/>
              <a:t>Database Integration: </a:t>
            </a:r>
            <a:r>
              <a:rPr lang="en-IN" dirty="0"/>
              <a:t>Replace the flat-file (JSON) analytics logging with a proper SQL database (e.g., PostgreSQL) to allow for scalable, long-term, and </a:t>
            </a:r>
            <a:r>
              <a:rPr lang="en-IN" dirty="0" err="1"/>
              <a:t>queryable</a:t>
            </a:r>
            <a:r>
              <a:rPr lang="en-IN" dirty="0"/>
              <a:t> data storage.</a:t>
            </a:r>
          </a:p>
          <a:p>
            <a:endParaRPr lang="en-IN" dirty="0"/>
          </a:p>
          <a:p>
            <a:r>
              <a:rPr lang="en-IN" b="1" dirty="0"/>
              <a:t>Multi-Channel Alerts</a:t>
            </a:r>
            <a:r>
              <a:rPr lang="en-IN" dirty="0"/>
              <a:t>: Expand the notification system beyond Telegram to include other channels like Email and SMS.</a:t>
            </a:r>
          </a:p>
          <a:p>
            <a:endParaRPr lang="en-IN" dirty="0"/>
          </a:p>
        </p:txBody>
      </p:sp>
    </p:spTree>
    <p:extLst>
      <p:ext uri="{BB962C8B-B14F-4D97-AF65-F5344CB8AC3E}">
        <p14:creationId xmlns:p14="http://schemas.microsoft.com/office/powerpoint/2010/main" val="223910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E83F89BB-459F-5716-EA3F-7D2D5AEEF789}"/>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2EB466D-9364-FF39-979E-D6E48F9A29A5}"/>
              </a:ext>
            </a:extLst>
          </p:cNvPr>
          <p:cNvSpPr txBox="1"/>
          <p:nvPr/>
        </p:nvSpPr>
        <p:spPr>
          <a:xfrm>
            <a:off x="387152" y="161972"/>
            <a:ext cx="8064896" cy="553998"/>
          </a:xfrm>
          <a:prstGeom prst="rect">
            <a:avLst/>
          </a:prstGeom>
          <a:noFill/>
          <a:ln>
            <a:solidFill>
              <a:schemeClr val="bg1"/>
            </a:solidFill>
          </a:ln>
        </p:spPr>
        <p:txBody>
          <a:bodyPr wrap="square" rtlCol="0">
            <a:spAutoFit/>
          </a:bodyPr>
          <a:lstStyle/>
          <a:p>
            <a:pPr algn="ctr"/>
            <a:r>
              <a:rPr lang="en-IN" sz="3000" b="1" dirty="0">
                <a:solidFill>
                  <a:schemeClr val="bg1"/>
                </a:solidFill>
              </a:rPr>
              <a:t>Future Scope</a:t>
            </a:r>
          </a:p>
        </p:txBody>
      </p:sp>
      <p:sp>
        <p:nvSpPr>
          <p:cNvPr id="5" name="TextBox 4">
            <a:extLst>
              <a:ext uri="{FF2B5EF4-FFF2-40B4-BE49-F238E27FC236}">
                <a16:creationId xmlns:a16="http://schemas.microsoft.com/office/drawing/2014/main" id="{E91E1532-AD74-4ADA-3FD9-A000B7D66AA2}"/>
              </a:ext>
            </a:extLst>
          </p:cNvPr>
          <p:cNvSpPr txBox="1"/>
          <p:nvPr/>
        </p:nvSpPr>
        <p:spPr>
          <a:xfrm>
            <a:off x="467544" y="1070692"/>
            <a:ext cx="8501122" cy="4524315"/>
          </a:xfrm>
          <a:prstGeom prst="rect">
            <a:avLst/>
          </a:prstGeom>
          <a:noFill/>
        </p:spPr>
        <p:txBody>
          <a:bodyPr wrap="square">
            <a:spAutoFit/>
          </a:bodyPr>
          <a:lstStyle/>
          <a:p>
            <a:pPr lvl="0" eaLnBrk="0" fontAlgn="base" hangingPunct="0">
              <a:spcBef>
                <a:spcPct val="0"/>
              </a:spcBef>
              <a:spcAft>
                <a:spcPct val="0"/>
              </a:spcAft>
              <a:buFontTx/>
              <a:buChar char="•"/>
            </a:pPr>
            <a:r>
              <a:rPr lang="en-US" altLang="en-US" b="1" dirty="0">
                <a:latin typeface="Arial" panose="020B0604020202020204" pitchFamily="34" charset="0"/>
              </a:rPr>
              <a:t>Custom Model Training</a:t>
            </a:r>
            <a:r>
              <a:rPr lang="en-US" altLang="en-US" dirty="0">
                <a:latin typeface="Arial" panose="020B0604020202020204" pitchFamily="34" charset="0"/>
              </a:rPr>
              <a:t>: Add a UI for users to upload datasets and train models to detect custom objects (beyond the 80 COCO classes).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b="1" dirty="0">
                <a:latin typeface="Arial" panose="020B0604020202020204" pitchFamily="34" charset="0"/>
              </a:rPr>
              <a:t>Advanced Object Tracking</a:t>
            </a:r>
            <a:r>
              <a:rPr lang="en-US" altLang="en-US" dirty="0">
                <a:latin typeface="Arial" panose="020B0604020202020204" pitchFamily="34" charset="0"/>
              </a:rPr>
              <a:t>: Upgrade the basic tracker to a more robust algorithm (like </a:t>
            </a:r>
            <a:r>
              <a:rPr lang="en-US" altLang="en-US" dirty="0" err="1">
                <a:latin typeface="Arial" panose="020B0604020202020204" pitchFamily="34" charset="0"/>
              </a:rPr>
              <a:t>DeepSORT</a:t>
            </a:r>
            <a:r>
              <a:rPr lang="en-US" altLang="en-US" dirty="0">
                <a:latin typeface="Arial" panose="020B0604020202020204" pitchFamily="34" charset="0"/>
              </a:rPr>
              <a:t> or </a:t>
            </a:r>
            <a:r>
              <a:rPr lang="en-US" altLang="en-US" dirty="0" err="1">
                <a:latin typeface="Arial" panose="020B0604020202020204" pitchFamily="34" charset="0"/>
              </a:rPr>
              <a:t>ByteTrack</a:t>
            </a:r>
            <a:r>
              <a:rPr lang="en-US" altLang="en-US" dirty="0">
                <a:latin typeface="Arial" panose="020B0604020202020204" pitchFamily="34" charset="0"/>
              </a:rPr>
              <a:t>) to better handle complex, crowded scenes and occlusions.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b="1" dirty="0">
                <a:latin typeface="Arial" panose="020B0604020202020204" pitchFamily="34" charset="0"/>
              </a:rPr>
              <a:t>Dynamic Alert Zones</a:t>
            </a:r>
            <a:r>
              <a:rPr lang="en-US" altLang="en-US" dirty="0">
                <a:latin typeface="Arial" panose="020B0604020202020204" pitchFamily="34" charset="0"/>
              </a:rPr>
              <a:t>: Allow users to draw a custom polygon on the dashboard's live feed to set the "Restricted Zone," instead of using hardcoded coordinates.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b="1" dirty="0">
                <a:latin typeface="Arial" panose="020B0604020202020204" pitchFamily="34" charset="0"/>
              </a:rPr>
              <a:t>Live Video in Dashboard</a:t>
            </a:r>
            <a:r>
              <a:rPr lang="en-US" altLang="en-US" dirty="0">
                <a:latin typeface="Arial" panose="020B0604020202020204" pitchFamily="34" charset="0"/>
              </a:rPr>
              <a:t>: Re-architect the web dashboard to process a continuous, real-time video stream from the webcam, not just static snapshots.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b="1" dirty="0">
                <a:latin typeface="Arial" panose="020B0604020202020204" pitchFamily="34" charset="0"/>
              </a:rPr>
              <a:t>Database Integration</a:t>
            </a:r>
            <a:r>
              <a:rPr lang="en-US" altLang="en-US" dirty="0">
                <a:latin typeface="Arial" panose="020B0604020202020204" pitchFamily="34" charset="0"/>
              </a:rPr>
              <a:t>: Replace the current JSON file logging with a proper SQL database to enable scalable, long-term storage and complex data queries.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AutoShape 4">
            <a:extLst>
              <a:ext uri="{FF2B5EF4-FFF2-40B4-BE49-F238E27FC236}">
                <a16:creationId xmlns:a16="http://schemas.microsoft.com/office/drawing/2014/main" id="{6B8C473D-2474-D64C-F5A1-55B57A6DFF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6">
            <a:extLst>
              <a:ext uri="{FF2B5EF4-FFF2-40B4-BE49-F238E27FC236}">
                <a16:creationId xmlns:a16="http://schemas.microsoft.com/office/drawing/2014/main" id="{62AD570A-61AF-A4DA-5E41-066B548A119E}"/>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6327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74FA2-C328-D5FF-DDC8-9467674D8CC5}"/>
              </a:ext>
            </a:extLst>
          </p:cNvPr>
          <p:cNvPicPr/>
          <p:nvPr/>
        </p:nvPicPr>
        <p:blipFill rotWithShape="1">
          <a:blip r:embed="rId2"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794D4C3D-009B-8C20-BA36-CADA420B6A8B}"/>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4653E2B8-0127-1E65-87FB-8143C18E00D7}"/>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Snapshot</a:t>
            </a:r>
            <a:endParaRPr lang="en-IN" sz="3000" b="1" dirty="0">
              <a:solidFill>
                <a:schemeClr val="bg1"/>
              </a:solidFill>
            </a:endParaRPr>
          </a:p>
        </p:txBody>
      </p:sp>
      <p:sp>
        <p:nvSpPr>
          <p:cNvPr id="13" name="TextBox 12">
            <a:extLst>
              <a:ext uri="{FF2B5EF4-FFF2-40B4-BE49-F238E27FC236}">
                <a16:creationId xmlns:a16="http://schemas.microsoft.com/office/drawing/2014/main" id="{FA700FE6-DD29-767C-9CA7-9FE7E9C28D6B}"/>
              </a:ext>
            </a:extLst>
          </p:cNvPr>
          <p:cNvSpPr txBox="1"/>
          <p:nvPr/>
        </p:nvSpPr>
        <p:spPr>
          <a:xfrm>
            <a:off x="2411760" y="1529543"/>
            <a:ext cx="4583926" cy="461665"/>
          </a:xfrm>
          <a:prstGeom prst="rect">
            <a:avLst/>
          </a:prstGeom>
          <a:noFill/>
        </p:spPr>
        <p:txBody>
          <a:bodyPr wrap="square">
            <a:spAutoFit/>
          </a:bodyPr>
          <a:lstStyle/>
          <a:p>
            <a:r>
              <a:rPr kumimoji="0" lang="en-US" altLang="en-US" sz="2400" b="1" i="0" u="none" strike="noStrike" cap="none" normalizeH="0" baseline="0" dirty="0" err="1">
                <a:ln>
                  <a:noFill/>
                </a:ln>
                <a:solidFill>
                  <a:schemeClr val="tx1"/>
                </a:solidFill>
                <a:effectLst/>
                <a:latin typeface="Arial" panose="020B0604020202020204" pitchFamily="34" charset="0"/>
              </a:rPr>
              <a:t>VisionAI</a:t>
            </a:r>
            <a:r>
              <a:rPr kumimoji="0" lang="en-US" altLang="en-US" sz="2400" b="1" i="0" u="none" strike="noStrike" cap="none" normalizeH="0" baseline="0" dirty="0">
                <a:ln>
                  <a:noFill/>
                </a:ln>
                <a:solidFill>
                  <a:schemeClr val="tx1"/>
                </a:solidFill>
                <a:effectLst/>
                <a:latin typeface="Arial" panose="020B0604020202020204" pitchFamily="34" charset="0"/>
              </a:rPr>
              <a:t> Detection Dashboard</a:t>
            </a:r>
            <a:endParaRPr lang="en-IN" sz="2400" b="1" dirty="0"/>
          </a:p>
        </p:txBody>
      </p:sp>
      <p:pic>
        <p:nvPicPr>
          <p:cNvPr id="4" name="Picture 3" descr="A screenshot of a computer&#10;&#10;AI-generated content may be incorrect.">
            <a:extLst>
              <a:ext uri="{FF2B5EF4-FFF2-40B4-BE49-F238E27FC236}">
                <a16:creationId xmlns:a16="http://schemas.microsoft.com/office/drawing/2014/main" id="{B3C302BC-ED8C-596F-B995-C25D5FB99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311" y="2060848"/>
            <a:ext cx="6865377" cy="3498884"/>
          </a:xfrm>
          <a:prstGeom prst="rect">
            <a:avLst/>
          </a:prstGeom>
        </p:spPr>
      </p:pic>
    </p:spTree>
    <p:extLst>
      <p:ext uri="{BB962C8B-B14F-4D97-AF65-F5344CB8AC3E}">
        <p14:creationId xmlns:p14="http://schemas.microsoft.com/office/powerpoint/2010/main" val="952924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DFB4B-E5D8-8516-A748-324B26D89ECE}"/>
              </a:ext>
            </a:extLst>
          </p:cNvPr>
          <p:cNvPicPr/>
          <p:nvPr/>
        </p:nvPicPr>
        <p:blipFill rotWithShape="1">
          <a:blip r:embed="rId2"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2A1DE994-4088-4BFC-00CC-82C2A2C20F6B}"/>
              </a:ext>
            </a:extLst>
          </p:cNvPr>
          <p:cNvSpPr/>
          <p:nvPr/>
        </p:nvSpPr>
        <p:spPr>
          <a:xfrm>
            <a:off x="-4868" y="-1"/>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D5F7FEE6-81E5-63A4-F8DC-4970620C39AC}"/>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Snapshot</a:t>
            </a:r>
            <a:endParaRPr lang="en-IN" sz="3000" b="1" dirty="0">
              <a:solidFill>
                <a:schemeClr val="bg1"/>
              </a:solidFill>
            </a:endParaRPr>
          </a:p>
        </p:txBody>
      </p:sp>
      <p:grpSp>
        <p:nvGrpSpPr>
          <p:cNvPr id="21" name="Group 20">
            <a:extLst>
              <a:ext uri="{FF2B5EF4-FFF2-40B4-BE49-F238E27FC236}">
                <a16:creationId xmlns:a16="http://schemas.microsoft.com/office/drawing/2014/main" id="{DAA51876-3EEF-DC87-78A9-F4E312CE10E3}"/>
              </a:ext>
            </a:extLst>
          </p:cNvPr>
          <p:cNvGrpSpPr/>
          <p:nvPr/>
        </p:nvGrpSpPr>
        <p:grpSpPr>
          <a:xfrm>
            <a:off x="1325153" y="1256673"/>
            <a:ext cx="6478157" cy="4823519"/>
            <a:chOff x="0" y="635985"/>
            <a:chExt cx="6478865" cy="4823519"/>
          </a:xfrm>
        </p:grpSpPr>
        <p:sp>
          <p:nvSpPr>
            <p:cNvPr id="23" name="Rectangle 22">
              <a:extLst>
                <a:ext uri="{FF2B5EF4-FFF2-40B4-BE49-F238E27FC236}">
                  <a16:creationId xmlns:a16="http://schemas.microsoft.com/office/drawing/2014/main" id="{A4218960-442F-AAE3-6D0E-9EE1B98B2E22}"/>
                </a:ext>
              </a:extLst>
            </p:cNvPr>
            <p:cNvSpPr/>
            <p:nvPr/>
          </p:nvSpPr>
          <p:spPr>
            <a:xfrm>
              <a:off x="0" y="756427"/>
              <a:ext cx="67395" cy="240884"/>
            </a:xfrm>
            <a:prstGeom prst="rect">
              <a:avLst/>
            </a:prstGeom>
            <a:ln>
              <a:noFill/>
            </a:ln>
          </p:spPr>
          <p:txBody>
            <a:bodyPr vert="horz" lIns="0" tIns="0" rIns="0" bIns="0" rtlCol="0">
              <a:noAutofit/>
            </a:bodyPr>
            <a:lstStyle/>
            <a:p>
              <a:pPr marL="186055">
                <a:lnSpc>
                  <a:spcPct val="107000"/>
                </a:lnSpc>
                <a:spcAft>
                  <a:spcPts val="800"/>
                </a:spcAft>
                <a:buNone/>
              </a:pPr>
              <a:r>
                <a:rPr lang="en-IN" sz="1600" b="1" kern="100">
                  <a:solidFill>
                    <a:srgbClr val="000000"/>
                  </a:solidFill>
                  <a:effectLst/>
                  <a:latin typeface="Times New Roman" panose="02020603050405020304" pitchFamily="18" charset="0"/>
                  <a:ea typeface="Times New Roman" panose="02020603050405020304" pitchFamily="18" charset="0"/>
                </a:rPr>
                <a:t> </a:t>
              </a:r>
              <a:endParaRPr lang="en-IN" sz="1400" b="1" kern="100">
                <a:solidFill>
                  <a:srgbClr val="000000"/>
                </a:solidFill>
                <a:effectLst/>
                <a:latin typeface="Times New Roman" panose="02020603050405020304" pitchFamily="18" charset="0"/>
                <a:ea typeface="Times New Roman" panose="02020603050405020304" pitchFamily="18" charset="0"/>
              </a:endParaRPr>
            </a:p>
          </p:txBody>
        </p:sp>
        <p:sp>
          <p:nvSpPr>
            <p:cNvPr id="24" name="Rectangle 23">
              <a:extLst>
                <a:ext uri="{FF2B5EF4-FFF2-40B4-BE49-F238E27FC236}">
                  <a16:creationId xmlns:a16="http://schemas.microsoft.com/office/drawing/2014/main" id="{A2EC7C9C-7151-8497-CDFF-E484B8D5D662}"/>
                </a:ext>
              </a:extLst>
            </p:cNvPr>
            <p:cNvSpPr/>
            <p:nvPr/>
          </p:nvSpPr>
          <p:spPr>
            <a:xfrm>
              <a:off x="1734869" y="635985"/>
              <a:ext cx="3168698" cy="361326"/>
            </a:xfrm>
            <a:prstGeom prst="rect">
              <a:avLst/>
            </a:prstGeom>
            <a:ln>
              <a:noFill/>
            </a:ln>
          </p:spPr>
          <p:txBody>
            <a:bodyPr vert="horz" lIns="0" tIns="0" rIns="0" bIns="0" rtlCol="0">
              <a:noAutofit/>
            </a:bodyPr>
            <a:lstStyle/>
            <a:p>
              <a:pPr marL="186055">
                <a:lnSpc>
                  <a:spcPct val="107000"/>
                </a:lnSpc>
                <a:spcAft>
                  <a:spcPts val="800"/>
                </a:spcAft>
                <a:buNone/>
              </a:pPr>
              <a:r>
                <a:rPr lang="en-US" sz="2400" b="1" kern="100" dirty="0">
                  <a:solidFill>
                    <a:srgbClr val="000000"/>
                  </a:solidFill>
                  <a:effectLst/>
                  <a:latin typeface="Times New Roman" panose="02020603050405020304" pitchFamily="18" charset="0"/>
                  <a:ea typeface="Times New Roman" panose="02020603050405020304" pitchFamily="18" charset="0"/>
                </a:rPr>
                <a:t>Dashboard Summary</a:t>
              </a:r>
              <a:endParaRPr lang="en-IN" sz="24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25" name="Rectangle 24">
              <a:extLst>
                <a:ext uri="{FF2B5EF4-FFF2-40B4-BE49-F238E27FC236}">
                  <a16:creationId xmlns:a16="http://schemas.microsoft.com/office/drawing/2014/main" id="{EAB19566-1999-E14D-5419-40299FEC8EB3}"/>
                </a:ext>
              </a:extLst>
            </p:cNvPr>
            <p:cNvSpPr/>
            <p:nvPr/>
          </p:nvSpPr>
          <p:spPr>
            <a:xfrm>
              <a:off x="905205" y="772940"/>
              <a:ext cx="59287" cy="211907"/>
            </a:xfrm>
            <a:prstGeom prst="rect">
              <a:avLst/>
            </a:prstGeom>
            <a:ln>
              <a:noFill/>
            </a:ln>
          </p:spPr>
          <p:txBody>
            <a:bodyPr vert="horz" lIns="0" tIns="0" rIns="0" bIns="0" rtlCol="0">
              <a:noAutofit/>
            </a:bodyPr>
            <a:lstStyle/>
            <a:p>
              <a:pPr marL="186055">
                <a:lnSpc>
                  <a:spcPct val="107000"/>
                </a:lnSpc>
                <a:spcAft>
                  <a:spcPts val="800"/>
                </a:spcAft>
                <a:buNone/>
              </a:pPr>
              <a:r>
                <a:rPr lang="en-IN" sz="1400" b="1" kern="100">
                  <a:solidFill>
                    <a:srgbClr val="000000"/>
                  </a:solidFill>
                  <a:effectLst/>
                  <a:latin typeface="Times New Roman" panose="02020603050405020304" pitchFamily="18" charset="0"/>
                  <a:ea typeface="Times New Roman" panose="02020603050405020304" pitchFamily="18" charset="0"/>
                </a:rPr>
                <a:t> </a:t>
              </a:r>
            </a:p>
          </p:txBody>
        </p:sp>
        <p:sp>
          <p:nvSpPr>
            <p:cNvPr id="26" name="Rectangle 25">
              <a:extLst>
                <a:ext uri="{FF2B5EF4-FFF2-40B4-BE49-F238E27FC236}">
                  <a16:creationId xmlns:a16="http://schemas.microsoft.com/office/drawing/2014/main" id="{E33A786C-F909-9447-6323-6A8F17AE7F0E}"/>
                </a:ext>
              </a:extLst>
            </p:cNvPr>
            <p:cNvSpPr/>
            <p:nvPr/>
          </p:nvSpPr>
          <p:spPr>
            <a:xfrm>
              <a:off x="9144" y="982413"/>
              <a:ext cx="46619" cy="169632"/>
            </a:xfrm>
            <a:prstGeom prst="rect">
              <a:avLst/>
            </a:prstGeom>
            <a:ln>
              <a:noFill/>
            </a:ln>
          </p:spPr>
          <p:txBody>
            <a:bodyPr vert="horz" lIns="0" tIns="0" rIns="0" bIns="0" rtlCol="0">
              <a:noAutofit/>
            </a:bodyPr>
            <a:lstStyle/>
            <a:p>
              <a:pPr marL="186055">
                <a:lnSpc>
                  <a:spcPct val="107000"/>
                </a:lnSpc>
                <a:spcAft>
                  <a:spcPts val="800"/>
                </a:spcAft>
                <a:buNone/>
              </a:pPr>
              <a:r>
                <a:rPr lang="en-IN" sz="1100" b="0" kern="100">
                  <a:solidFill>
                    <a:srgbClr val="000000"/>
                  </a:solidFill>
                  <a:effectLst/>
                  <a:latin typeface="Times New Roman" panose="02020603050405020304" pitchFamily="18" charset="0"/>
                  <a:ea typeface="Times New Roman" panose="02020603050405020304" pitchFamily="18" charset="0"/>
                </a:rPr>
                <a:t> </a:t>
              </a:r>
              <a:endParaRPr lang="en-IN" sz="1400" b="1" kern="100">
                <a:solidFill>
                  <a:srgbClr val="000000"/>
                </a:solidFill>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8F50F3F2-2B44-AB43-54D6-250C115E7F17}"/>
                </a:ext>
              </a:extLst>
            </p:cNvPr>
            <p:cNvSpPr/>
            <p:nvPr/>
          </p:nvSpPr>
          <p:spPr>
            <a:xfrm>
              <a:off x="6432246" y="5160331"/>
              <a:ext cx="46619" cy="169632"/>
            </a:xfrm>
            <a:prstGeom prst="rect">
              <a:avLst/>
            </a:prstGeom>
            <a:ln>
              <a:noFill/>
            </a:ln>
          </p:spPr>
          <p:txBody>
            <a:bodyPr vert="horz" lIns="0" tIns="0" rIns="0" bIns="0" rtlCol="0">
              <a:noAutofit/>
            </a:bodyPr>
            <a:lstStyle/>
            <a:p>
              <a:pPr marL="186055">
                <a:lnSpc>
                  <a:spcPct val="107000"/>
                </a:lnSpc>
                <a:spcAft>
                  <a:spcPts val="800"/>
                </a:spcAft>
                <a:buNone/>
              </a:pPr>
              <a:r>
                <a:rPr lang="en-IN" sz="1100" b="0" kern="100">
                  <a:solidFill>
                    <a:srgbClr val="000000"/>
                  </a:solidFill>
                  <a:effectLst/>
                  <a:latin typeface="Times New Roman" panose="02020603050405020304" pitchFamily="18" charset="0"/>
                  <a:ea typeface="Times New Roman" panose="02020603050405020304" pitchFamily="18" charset="0"/>
                </a:rPr>
                <a:t> </a:t>
              </a:r>
              <a:endParaRPr lang="en-IN" sz="1400" b="1" kern="100">
                <a:solidFill>
                  <a:srgbClr val="000000"/>
                </a:solidFill>
                <a:effectLst/>
                <a:latin typeface="Times New Roman" panose="02020603050405020304" pitchFamily="18" charset="0"/>
                <a:ea typeface="Times New Roman" panose="02020603050405020304" pitchFamily="18" charset="0"/>
              </a:endParaRPr>
            </a:p>
          </p:txBody>
        </p:sp>
        <p:sp>
          <p:nvSpPr>
            <p:cNvPr id="28" name="Rectangle 27">
              <a:extLst>
                <a:ext uri="{FF2B5EF4-FFF2-40B4-BE49-F238E27FC236}">
                  <a16:creationId xmlns:a16="http://schemas.microsoft.com/office/drawing/2014/main" id="{19C539BB-4C4A-57A3-30C0-72A129B71FEB}"/>
                </a:ext>
              </a:extLst>
            </p:cNvPr>
            <p:cNvSpPr/>
            <p:nvPr/>
          </p:nvSpPr>
          <p:spPr>
            <a:xfrm>
              <a:off x="9144" y="5289872"/>
              <a:ext cx="93238" cy="169632"/>
            </a:xfrm>
            <a:prstGeom prst="rect">
              <a:avLst/>
            </a:prstGeom>
            <a:ln>
              <a:noFill/>
            </a:ln>
          </p:spPr>
          <p:txBody>
            <a:bodyPr vert="horz" lIns="0" tIns="0" rIns="0" bIns="0" rtlCol="0">
              <a:noAutofit/>
            </a:bodyPr>
            <a:lstStyle/>
            <a:p>
              <a:pPr marL="186055">
                <a:lnSpc>
                  <a:spcPct val="107000"/>
                </a:lnSpc>
                <a:spcAft>
                  <a:spcPts val="800"/>
                </a:spcAft>
                <a:buNone/>
              </a:pPr>
              <a:r>
                <a:rPr lang="en-IN" sz="1100" b="0" kern="100">
                  <a:solidFill>
                    <a:srgbClr val="000000"/>
                  </a:solidFill>
                  <a:effectLst/>
                  <a:latin typeface="Times New Roman" panose="02020603050405020304" pitchFamily="18" charset="0"/>
                  <a:ea typeface="Times New Roman" panose="02020603050405020304" pitchFamily="18" charset="0"/>
                </a:rPr>
                <a:t>  </a:t>
              </a:r>
              <a:endParaRPr lang="en-IN" sz="1400" b="1" kern="100">
                <a:solidFill>
                  <a:srgbClr val="000000"/>
                </a:solidFill>
                <a:effectLst/>
                <a:latin typeface="Times New Roman" panose="02020603050405020304" pitchFamily="18" charset="0"/>
                <a:ea typeface="Times New Roman" panose="02020603050405020304" pitchFamily="18" charset="0"/>
              </a:endParaRPr>
            </a:p>
          </p:txBody>
        </p:sp>
        <p:sp>
          <p:nvSpPr>
            <p:cNvPr id="29" name="Rectangle 28">
              <a:extLst>
                <a:ext uri="{FF2B5EF4-FFF2-40B4-BE49-F238E27FC236}">
                  <a16:creationId xmlns:a16="http://schemas.microsoft.com/office/drawing/2014/main" id="{7D036D6C-89A8-1DE9-BFC5-D7B2E6294FC7}"/>
                </a:ext>
              </a:extLst>
            </p:cNvPr>
            <p:cNvSpPr/>
            <p:nvPr/>
          </p:nvSpPr>
          <p:spPr>
            <a:xfrm>
              <a:off x="79248" y="5289872"/>
              <a:ext cx="46619" cy="169632"/>
            </a:xfrm>
            <a:prstGeom prst="rect">
              <a:avLst/>
            </a:prstGeom>
            <a:ln>
              <a:noFill/>
            </a:ln>
          </p:spPr>
          <p:txBody>
            <a:bodyPr vert="horz" lIns="0" tIns="0" rIns="0" bIns="0" rtlCol="0">
              <a:noAutofit/>
            </a:bodyPr>
            <a:lstStyle/>
            <a:p>
              <a:pPr marL="186055">
                <a:lnSpc>
                  <a:spcPct val="107000"/>
                </a:lnSpc>
                <a:spcAft>
                  <a:spcPts val="800"/>
                </a:spcAft>
                <a:buNone/>
              </a:pPr>
              <a:r>
                <a:rPr lang="en-IN" sz="1100" b="0" kern="100">
                  <a:solidFill>
                    <a:srgbClr val="000000"/>
                  </a:solidFill>
                  <a:effectLst/>
                  <a:latin typeface="Times New Roman" panose="02020603050405020304" pitchFamily="18" charset="0"/>
                  <a:ea typeface="Times New Roman" panose="02020603050405020304" pitchFamily="18" charset="0"/>
                </a:rPr>
                <a:t> </a:t>
              </a:r>
              <a:endParaRPr lang="en-IN" sz="1400" b="1" kern="100">
                <a:solidFill>
                  <a:srgbClr val="000000"/>
                </a:solidFill>
                <a:effectLst/>
                <a:latin typeface="Times New Roman" panose="02020603050405020304" pitchFamily="18" charset="0"/>
                <a:ea typeface="Times New Roman" panose="02020603050405020304" pitchFamily="18" charset="0"/>
              </a:endParaRPr>
            </a:p>
          </p:txBody>
        </p:sp>
      </p:grpSp>
      <p:pic>
        <p:nvPicPr>
          <p:cNvPr id="2" name="Picture 1">
            <a:extLst>
              <a:ext uri="{FF2B5EF4-FFF2-40B4-BE49-F238E27FC236}">
                <a16:creationId xmlns:a16="http://schemas.microsoft.com/office/drawing/2014/main" id="{DFFCF77F-7C3F-ED46-04C4-8DD9B3800E8A}"/>
              </a:ext>
            </a:extLst>
          </p:cNvPr>
          <p:cNvPicPr>
            <a:picLocks noChangeAspect="1"/>
          </p:cNvPicPr>
          <p:nvPr/>
        </p:nvPicPr>
        <p:blipFill>
          <a:blip r:embed="rId3"/>
          <a:stretch>
            <a:fillRect/>
          </a:stretch>
        </p:blipFill>
        <p:spPr>
          <a:xfrm>
            <a:off x="1523047" y="2006600"/>
            <a:ext cx="6097905" cy="2844800"/>
          </a:xfrm>
          <a:prstGeom prst="rect">
            <a:avLst/>
          </a:prstGeom>
        </p:spPr>
      </p:pic>
    </p:spTree>
    <p:extLst>
      <p:ext uri="{BB962C8B-B14F-4D97-AF65-F5344CB8AC3E}">
        <p14:creationId xmlns:p14="http://schemas.microsoft.com/office/powerpoint/2010/main" val="406153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82E09-4F8B-FA40-B5BF-8DC1528D9F8E}"/>
              </a:ext>
            </a:extLst>
          </p:cNvPr>
          <p:cNvPicPr/>
          <p:nvPr/>
        </p:nvPicPr>
        <p:blipFill rotWithShape="1">
          <a:blip r:embed="rId2"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D4F1B2B1-3EFA-10A3-751A-34BE5C24D648}"/>
              </a:ext>
            </a:extLst>
          </p:cNvPr>
          <p:cNvSpPr/>
          <p:nvPr/>
        </p:nvSpPr>
        <p:spPr>
          <a:xfrm>
            <a:off x="-4868" y="-1"/>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3CD5F447-9618-7EC7-5332-815AA202E350}"/>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US" sz="3200" b="1" dirty="0">
                <a:solidFill>
                  <a:schemeClr val="bg1"/>
                </a:solidFill>
              </a:rPr>
              <a:t>Snapshot</a:t>
            </a:r>
            <a:endParaRPr lang="en-IN" sz="3000" b="1" dirty="0">
              <a:solidFill>
                <a:schemeClr val="bg1"/>
              </a:solidFill>
            </a:endParaRPr>
          </a:p>
        </p:txBody>
      </p:sp>
      <p:sp>
        <p:nvSpPr>
          <p:cNvPr id="11" name="TextBox 10">
            <a:extLst>
              <a:ext uri="{FF2B5EF4-FFF2-40B4-BE49-F238E27FC236}">
                <a16:creationId xmlns:a16="http://schemas.microsoft.com/office/drawing/2014/main" id="{00B89BA1-6229-F0BD-837C-1643B421059D}"/>
              </a:ext>
            </a:extLst>
          </p:cNvPr>
          <p:cNvSpPr txBox="1"/>
          <p:nvPr/>
        </p:nvSpPr>
        <p:spPr>
          <a:xfrm>
            <a:off x="3779912" y="1161462"/>
            <a:ext cx="2664296" cy="461665"/>
          </a:xfrm>
          <a:prstGeom prst="rect">
            <a:avLst/>
          </a:prstGeom>
          <a:noFill/>
        </p:spPr>
        <p:txBody>
          <a:bodyPr wrap="square" rtlCol="0">
            <a:spAutoFit/>
          </a:bodyPr>
          <a:lstStyle/>
          <a:p>
            <a:r>
              <a:rPr lang="en-IN" sz="2400" b="1" dirty="0"/>
              <a:t>Live Analytics</a:t>
            </a:r>
            <a:endParaRPr lang="en-IN" sz="2400" dirty="0"/>
          </a:p>
        </p:txBody>
      </p:sp>
      <p:pic>
        <p:nvPicPr>
          <p:cNvPr id="2" name="Picture 1" descr="A screenshot of a computer&#10;&#10;AI-generated content may be incorrect.">
            <a:extLst>
              <a:ext uri="{FF2B5EF4-FFF2-40B4-BE49-F238E27FC236}">
                <a16:creationId xmlns:a16="http://schemas.microsoft.com/office/drawing/2014/main" id="{D75DB43A-49BD-8C76-93FE-135BC6954169}"/>
              </a:ext>
            </a:extLst>
          </p:cNvPr>
          <p:cNvPicPr>
            <a:picLocks noChangeAspect="1"/>
          </p:cNvPicPr>
          <p:nvPr/>
        </p:nvPicPr>
        <p:blipFill>
          <a:blip r:embed="rId3"/>
          <a:stretch>
            <a:fillRect/>
          </a:stretch>
        </p:blipFill>
        <p:spPr>
          <a:xfrm>
            <a:off x="1523047" y="2008822"/>
            <a:ext cx="6097905" cy="2840355"/>
          </a:xfrm>
          <a:prstGeom prst="rect">
            <a:avLst/>
          </a:prstGeom>
        </p:spPr>
      </p:pic>
    </p:spTree>
    <p:extLst>
      <p:ext uri="{BB962C8B-B14F-4D97-AF65-F5344CB8AC3E}">
        <p14:creationId xmlns:p14="http://schemas.microsoft.com/office/powerpoint/2010/main" val="264558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81086-367B-ED85-232E-77EED64C97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BEC1E2-E5E8-AACD-608E-79ACB314B891}"/>
              </a:ext>
            </a:extLst>
          </p:cNvPr>
          <p:cNvPicPr/>
          <p:nvPr/>
        </p:nvPicPr>
        <p:blipFill rotWithShape="1">
          <a:blip r:embed="rId2"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005F790-0BB9-2209-5D61-EC7658F89E5E}"/>
              </a:ext>
            </a:extLst>
          </p:cNvPr>
          <p:cNvSpPr/>
          <p:nvPr/>
        </p:nvSpPr>
        <p:spPr>
          <a:xfrm>
            <a:off x="-4868" y="-1"/>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A0C7F49-AE2F-DF07-30FC-5E1D8736FE07}"/>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US" sz="3200" b="1" dirty="0">
                <a:solidFill>
                  <a:schemeClr val="bg1"/>
                </a:solidFill>
              </a:rPr>
              <a:t>Snapshot</a:t>
            </a:r>
            <a:endParaRPr lang="en-IN" sz="3000" b="1" dirty="0">
              <a:solidFill>
                <a:schemeClr val="bg1"/>
              </a:solidFill>
            </a:endParaRPr>
          </a:p>
        </p:txBody>
      </p:sp>
      <p:grpSp>
        <p:nvGrpSpPr>
          <p:cNvPr id="4" name="Group 3">
            <a:extLst>
              <a:ext uri="{FF2B5EF4-FFF2-40B4-BE49-F238E27FC236}">
                <a16:creationId xmlns:a16="http://schemas.microsoft.com/office/drawing/2014/main" id="{E3054187-95E5-1D7F-7E9D-7AD384C9B1F8}"/>
              </a:ext>
            </a:extLst>
          </p:cNvPr>
          <p:cNvGrpSpPr/>
          <p:nvPr/>
        </p:nvGrpSpPr>
        <p:grpSpPr>
          <a:xfrm>
            <a:off x="1476270" y="1484784"/>
            <a:ext cx="6263797" cy="5040559"/>
            <a:chOff x="635" y="0"/>
            <a:chExt cx="4421992" cy="3311550"/>
          </a:xfrm>
        </p:grpSpPr>
        <p:sp>
          <p:nvSpPr>
            <p:cNvPr id="5" name="Rectangle 4">
              <a:extLst>
                <a:ext uri="{FF2B5EF4-FFF2-40B4-BE49-F238E27FC236}">
                  <a16:creationId xmlns:a16="http://schemas.microsoft.com/office/drawing/2014/main" id="{43C66ED9-C03C-E3CF-7C43-A35C0E952D9F}"/>
                </a:ext>
              </a:extLst>
            </p:cNvPr>
            <p:cNvSpPr/>
            <p:nvPr/>
          </p:nvSpPr>
          <p:spPr>
            <a:xfrm>
              <a:off x="2181860" y="0"/>
              <a:ext cx="67395" cy="298426"/>
            </a:xfrm>
            <a:prstGeom prst="rect">
              <a:avLst/>
            </a:prstGeom>
            <a:ln>
              <a:noFill/>
            </a:ln>
          </p:spPr>
          <p:txBody>
            <a:bodyPr vert="horz" lIns="0" tIns="0" rIns="0" bIns="0" rtlCol="0">
              <a:noAutofit/>
            </a:bodyPr>
            <a:lstStyle/>
            <a:p>
              <a:pPr marL="6350" marR="300990" indent="-6350">
                <a:lnSpc>
                  <a:spcPct val="107000"/>
                </a:lnSpc>
                <a:spcAft>
                  <a:spcPts val="800"/>
                </a:spcAft>
              </a:pPr>
              <a:r>
                <a:rPr lang="en-IN" sz="1600" b="1" kern="100" dirty="0">
                  <a:solidFill>
                    <a:srgbClr val="000000"/>
                  </a:solidFill>
                  <a:effectLst/>
                  <a:latin typeface="Times New Roman" panose="02020603050405020304" pitchFamily="18" charset="0"/>
                  <a:ea typeface="Times New Roman" panose="02020603050405020304" pitchFamily="18" charset="0"/>
                </a:rPr>
                <a:t> </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4BE2D2C2-7C19-2D04-7E1E-07D25CE4065E}"/>
                </a:ext>
              </a:extLst>
            </p:cNvPr>
            <p:cNvSpPr/>
            <p:nvPr/>
          </p:nvSpPr>
          <p:spPr>
            <a:xfrm>
              <a:off x="4363339" y="2686313"/>
              <a:ext cx="59288" cy="262525"/>
            </a:xfrm>
            <a:prstGeom prst="rect">
              <a:avLst/>
            </a:prstGeom>
            <a:ln>
              <a:noFill/>
            </a:ln>
          </p:spPr>
          <p:txBody>
            <a:bodyPr vert="horz" lIns="0" tIns="0" rIns="0" bIns="0" rtlCol="0">
              <a:noAutofit/>
            </a:bodyPr>
            <a:lstStyle/>
            <a:p>
              <a:pPr marL="6350" marR="300990" indent="-6350">
                <a:lnSpc>
                  <a:spcPct val="107000"/>
                </a:lnSpc>
                <a:spcAft>
                  <a:spcPts val="800"/>
                </a:spcAft>
              </a:pPr>
              <a:r>
                <a:rPr lang="en-IN" sz="1400" b="1"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 name="Shape 21619">
              <a:extLst>
                <a:ext uri="{FF2B5EF4-FFF2-40B4-BE49-F238E27FC236}">
                  <a16:creationId xmlns:a16="http://schemas.microsoft.com/office/drawing/2014/main" id="{0E7FD676-A79B-1062-C79D-0FBE1E817959}"/>
                </a:ext>
              </a:extLst>
            </p:cNvPr>
            <p:cNvSpPr/>
            <p:nvPr/>
          </p:nvSpPr>
          <p:spPr>
            <a:xfrm>
              <a:off x="635" y="2864998"/>
              <a:ext cx="4362577" cy="16764"/>
            </a:xfrm>
            <a:custGeom>
              <a:avLst/>
              <a:gdLst/>
              <a:ahLst/>
              <a:cxnLst/>
              <a:rect l="0" t="0" r="0" b="0"/>
              <a:pathLst>
                <a:path w="4362577" h="16764">
                  <a:moveTo>
                    <a:pt x="0" y="0"/>
                  </a:moveTo>
                  <a:lnTo>
                    <a:pt x="4362577" y="0"/>
                  </a:lnTo>
                  <a:lnTo>
                    <a:pt x="4362577" y="16764"/>
                  </a:lnTo>
                  <a:lnTo>
                    <a:pt x="0" y="1676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0" name="Rectangle 9">
              <a:extLst>
                <a:ext uri="{FF2B5EF4-FFF2-40B4-BE49-F238E27FC236}">
                  <a16:creationId xmlns:a16="http://schemas.microsoft.com/office/drawing/2014/main" id="{2DCD75CB-309B-65BE-1109-2CC97EE221D0}"/>
                </a:ext>
              </a:extLst>
            </p:cNvPr>
            <p:cNvSpPr/>
            <p:nvPr/>
          </p:nvSpPr>
          <p:spPr>
            <a:xfrm>
              <a:off x="2181860" y="3049025"/>
              <a:ext cx="59288" cy="262525"/>
            </a:xfrm>
            <a:prstGeom prst="rect">
              <a:avLst/>
            </a:prstGeom>
            <a:ln>
              <a:noFill/>
            </a:ln>
          </p:spPr>
          <p:txBody>
            <a:bodyPr vert="horz" lIns="0" tIns="0" rIns="0" bIns="0" rtlCol="0">
              <a:noAutofit/>
            </a:bodyPr>
            <a:lstStyle/>
            <a:p>
              <a:pPr marL="6350" marR="300990" indent="-6350">
                <a:lnSpc>
                  <a:spcPct val="107000"/>
                </a:lnSpc>
                <a:spcAft>
                  <a:spcPts val="800"/>
                </a:spcAft>
              </a:pPr>
              <a:r>
                <a:rPr lang="en-IN" sz="1400" b="1"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grpSp>
      <p:sp>
        <p:nvSpPr>
          <p:cNvPr id="12" name="TextBox 11">
            <a:extLst>
              <a:ext uri="{FF2B5EF4-FFF2-40B4-BE49-F238E27FC236}">
                <a16:creationId xmlns:a16="http://schemas.microsoft.com/office/drawing/2014/main" id="{ABA8BC2E-E39A-6C58-05F6-F0B143DBFA1B}"/>
              </a:ext>
            </a:extLst>
          </p:cNvPr>
          <p:cNvSpPr txBox="1"/>
          <p:nvPr/>
        </p:nvSpPr>
        <p:spPr>
          <a:xfrm>
            <a:off x="2699792" y="1200653"/>
            <a:ext cx="3312368" cy="461665"/>
          </a:xfrm>
          <a:prstGeom prst="rect">
            <a:avLst/>
          </a:prstGeom>
          <a:noFill/>
        </p:spPr>
        <p:txBody>
          <a:bodyPr wrap="square" rtlCol="0">
            <a:spAutoFit/>
          </a:bodyPr>
          <a:lstStyle/>
          <a:p>
            <a:r>
              <a:rPr lang="en-IN" sz="2400" b="1" dirty="0"/>
              <a:t>Manual Image input</a:t>
            </a:r>
          </a:p>
        </p:txBody>
      </p:sp>
      <p:pic>
        <p:nvPicPr>
          <p:cNvPr id="11" name="Picture 10" descr="A screenshot of a computer&#10;&#10;AI-generated content may be incorrect.">
            <a:extLst>
              <a:ext uri="{FF2B5EF4-FFF2-40B4-BE49-F238E27FC236}">
                <a16:creationId xmlns:a16="http://schemas.microsoft.com/office/drawing/2014/main" id="{BED5DA1C-9E9E-53E5-E96B-C9C171BF4276}"/>
              </a:ext>
            </a:extLst>
          </p:cNvPr>
          <p:cNvPicPr>
            <a:picLocks noChangeAspect="1"/>
          </p:cNvPicPr>
          <p:nvPr/>
        </p:nvPicPr>
        <p:blipFill>
          <a:blip r:embed="rId3"/>
          <a:stretch>
            <a:fillRect/>
          </a:stretch>
        </p:blipFill>
        <p:spPr>
          <a:xfrm>
            <a:off x="1523047" y="2015807"/>
            <a:ext cx="6097905" cy="2826385"/>
          </a:xfrm>
          <a:prstGeom prst="rect">
            <a:avLst/>
          </a:prstGeom>
        </p:spPr>
      </p:pic>
    </p:spTree>
    <p:extLst>
      <p:ext uri="{BB962C8B-B14F-4D97-AF65-F5344CB8AC3E}">
        <p14:creationId xmlns:p14="http://schemas.microsoft.com/office/powerpoint/2010/main" val="129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9BB3C-B80E-0AD5-887C-8B9CB62138D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70E3CA-EB9C-0633-5A81-FDC7A0FA5472}"/>
              </a:ext>
            </a:extLst>
          </p:cNvPr>
          <p:cNvPicPr/>
          <p:nvPr/>
        </p:nvPicPr>
        <p:blipFill rotWithShape="1">
          <a:blip r:embed="rId2"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B2D7E035-7E14-47FF-F59D-D773421CFB7F}"/>
              </a:ext>
            </a:extLst>
          </p:cNvPr>
          <p:cNvSpPr/>
          <p:nvPr/>
        </p:nvSpPr>
        <p:spPr>
          <a:xfrm>
            <a:off x="-4868" y="-1"/>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C2E6AD76-F44D-A828-6990-DF5C14A367D9}"/>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US" sz="3200" b="1" dirty="0">
                <a:solidFill>
                  <a:schemeClr val="bg1"/>
                </a:solidFill>
              </a:rPr>
              <a:t>Snapshot</a:t>
            </a:r>
            <a:endParaRPr lang="en-IN" sz="3000" b="1" dirty="0">
              <a:solidFill>
                <a:schemeClr val="bg1"/>
              </a:solidFill>
            </a:endParaRPr>
          </a:p>
        </p:txBody>
      </p:sp>
      <p:grpSp>
        <p:nvGrpSpPr>
          <p:cNvPr id="4" name="Group 3">
            <a:extLst>
              <a:ext uri="{FF2B5EF4-FFF2-40B4-BE49-F238E27FC236}">
                <a16:creationId xmlns:a16="http://schemas.microsoft.com/office/drawing/2014/main" id="{7BDDEC5B-9B0D-B540-8F99-67B0175F353C}"/>
              </a:ext>
            </a:extLst>
          </p:cNvPr>
          <p:cNvGrpSpPr/>
          <p:nvPr/>
        </p:nvGrpSpPr>
        <p:grpSpPr>
          <a:xfrm>
            <a:off x="1476270" y="1484784"/>
            <a:ext cx="6263797" cy="5040559"/>
            <a:chOff x="635" y="0"/>
            <a:chExt cx="4421992" cy="3311550"/>
          </a:xfrm>
        </p:grpSpPr>
        <p:sp>
          <p:nvSpPr>
            <p:cNvPr id="5" name="Rectangle 4">
              <a:extLst>
                <a:ext uri="{FF2B5EF4-FFF2-40B4-BE49-F238E27FC236}">
                  <a16:creationId xmlns:a16="http://schemas.microsoft.com/office/drawing/2014/main" id="{83804ACC-8582-80FD-D33F-6240F0F06A4E}"/>
                </a:ext>
              </a:extLst>
            </p:cNvPr>
            <p:cNvSpPr/>
            <p:nvPr/>
          </p:nvSpPr>
          <p:spPr>
            <a:xfrm>
              <a:off x="2181860" y="0"/>
              <a:ext cx="67395" cy="298426"/>
            </a:xfrm>
            <a:prstGeom prst="rect">
              <a:avLst/>
            </a:prstGeom>
            <a:ln>
              <a:noFill/>
            </a:ln>
          </p:spPr>
          <p:txBody>
            <a:bodyPr vert="horz" lIns="0" tIns="0" rIns="0" bIns="0" rtlCol="0">
              <a:noAutofit/>
            </a:bodyPr>
            <a:lstStyle/>
            <a:p>
              <a:pPr marL="6350" marR="300990" indent="-6350">
                <a:lnSpc>
                  <a:spcPct val="107000"/>
                </a:lnSpc>
                <a:spcAft>
                  <a:spcPts val="800"/>
                </a:spcAft>
              </a:pPr>
              <a:r>
                <a:rPr lang="en-IN" sz="1600" b="1" kern="100" dirty="0">
                  <a:solidFill>
                    <a:srgbClr val="000000"/>
                  </a:solidFill>
                  <a:effectLst/>
                  <a:latin typeface="Times New Roman" panose="02020603050405020304" pitchFamily="18" charset="0"/>
                  <a:ea typeface="Times New Roman" panose="02020603050405020304" pitchFamily="18" charset="0"/>
                </a:rPr>
                <a:t> </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F25FCCC6-F218-6C86-BBF4-1F0DA5A21A7F}"/>
                </a:ext>
              </a:extLst>
            </p:cNvPr>
            <p:cNvSpPr/>
            <p:nvPr/>
          </p:nvSpPr>
          <p:spPr>
            <a:xfrm>
              <a:off x="4363339" y="2686313"/>
              <a:ext cx="59288" cy="262525"/>
            </a:xfrm>
            <a:prstGeom prst="rect">
              <a:avLst/>
            </a:prstGeom>
            <a:ln>
              <a:noFill/>
            </a:ln>
          </p:spPr>
          <p:txBody>
            <a:bodyPr vert="horz" lIns="0" tIns="0" rIns="0" bIns="0" rtlCol="0">
              <a:noAutofit/>
            </a:bodyPr>
            <a:lstStyle/>
            <a:p>
              <a:pPr marL="6350" marR="300990" indent="-6350">
                <a:lnSpc>
                  <a:spcPct val="107000"/>
                </a:lnSpc>
                <a:spcAft>
                  <a:spcPts val="800"/>
                </a:spcAft>
              </a:pPr>
              <a:r>
                <a:rPr lang="en-IN" sz="1400" b="1"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 name="Shape 21619">
              <a:extLst>
                <a:ext uri="{FF2B5EF4-FFF2-40B4-BE49-F238E27FC236}">
                  <a16:creationId xmlns:a16="http://schemas.microsoft.com/office/drawing/2014/main" id="{5B772E22-C73C-6B73-FA2F-4A2066722A72}"/>
                </a:ext>
              </a:extLst>
            </p:cNvPr>
            <p:cNvSpPr/>
            <p:nvPr/>
          </p:nvSpPr>
          <p:spPr>
            <a:xfrm>
              <a:off x="635" y="2864998"/>
              <a:ext cx="4362577" cy="16764"/>
            </a:xfrm>
            <a:custGeom>
              <a:avLst/>
              <a:gdLst/>
              <a:ahLst/>
              <a:cxnLst/>
              <a:rect l="0" t="0" r="0" b="0"/>
              <a:pathLst>
                <a:path w="4362577" h="16764">
                  <a:moveTo>
                    <a:pt x="0" y="0"/>
                  </a:moveTo>
                  <a:lnTo>
                    <a:pt x="4362577" y="0"/>
                  </a:lnTo>
                  <a:lnTo>
                    <a:pt x="4362577" y="16764"/>
                  </a:lnTo>
                  <a:lnTo>
                    <a:pt x="0" y="1676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0" name="Rectangle 9">
              <a:extLst>
                <a:ext uri="{FF2B5EF4-FFF2-40B4-BE49-F238E27FC236}">
                  <a16:creationId xmlns:a16="http://schemas.microsoft.com/office/drawing/2014/main" id="{6EC3A9E3-44EF-C3D2-6CC9-A48E08CCDF07}"/>
                </a:ext>
              </a:extLst>
            </p:cNvPr>
            <p:cNvSpPr/>
            <p:nvPr/>
          </p:nvSpPr>
          <p:spPr>
            <a:xfrm>
              <a:off x="2181860" y="3049025"/>
              <a:ext cx="59288" cy="262525"/>
            </a:xfrm>
            <a:prstGeom prst="rect">
              <a:avLst/>
            </a:prstGeom>
            <a:ln>
              <a:noFill/>
            </a:ln>
          </p:spPr>
          <p:txBody>
            <a:bodyPr vert="horz" lIns="0" tIns="0" rIns="0" bIns="0" rtlCol="0">
              <a:noAutofit/>
            </a:bodyPr>
            <a:lstStyle/>
            <a:p>
              <a:pPr marL="6350" marR="300990" indent="-6350">
                <a:lnSpc>
                  <a:spcPct val="107000"/>
                </a:lnSpc>
                <a:spcAft>
                  <a:spcPts val="800"/>
                </a:spcAft>
              </a:pPr>
              <a:r>
                <a:rPr lang="en-IN" sz="1400" b="1"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grpSp>
      <p:sp>
        <p:nvSpPr>
          <p:cNvPr id="12" name="TextBox 11">
            <a:extLst>
              <a:ext uri="{FF2B5EF4-FFF2-40B4-BE49-F238E27FC236}">
                <a16:creationId xmlns:a16="http://schemas.microsoft.com/office/drawing/2014/main" id="{F0398DFE-4ED6-14B6-F17C-43D6E8E8B59E}"/>
              </a:ext>
            </a:extLst>
          </p:cNvPr>
          <p:cNvSpPr txBox="1"/>
          <p:nvPr/>
        </p:nvSpPr>
        <p:spPr>
          <a:xfrm>
            <a:off x="2699792" y="1200653"/>
            <a:ext cx="3312368" cy="461665"/>
          </a:xfrm>
          <a:prstGeom prst="rect">
            <a:avLst/>
          </a:prstGeom>
          <a:noFill/>
        </p:spPr>
        <p:txBody>
          <a:bodyPr wrap="square" rtlCol="0">
            <a:spAutoFit/>
          </a:bodyPr>
          <a:lstStyle/>
          <a:p>
            <a:r>
              <a:rPr lang="en-IN" sz="2400" b="1" dirty="0"/>
              <a:t>Telegram Alert</a:t>
            </a:r>
          </a:p>
        </p:txBody>
      </p:sp>
      <p:pic>
        <p:nvPicPr>
          <p:cNvPr id="2" name="Picture 1">
            <a:extLst>
              <a:ext uri="{FF2B5EF4-FFF2-40B4-BE49-F238E27FC236}">
                <a16:creationId xmlns:a16="http://schemas.microsoft.com/office/drawing/2014/main" id="{3EE6800C-FC81-EC2C-2739-E8F048EBC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270" y="1758761"/>
            <a:ext cx="6097905" cy="3733165"/>
          </a:xfrm>
          <a:prstGeom prst="rect">
            <a:avLst/>
          </a:prstGeom>
        </p:spPr>
      </p:pic>
    </p:spTree>
    <p:extLst>
      <p:ext uri="{BB962C8B-B14F-4D97-AF65-F5344CB8AC3E}">
        <p14:creationId xmlns:p14="http://schemas.microsoft.com/office/powerpoint/2010/main" val="30481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EDCF7B-FDCB-04A5-9D9E-31266E5A98DD}"/>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E5E4D416-1AAD-4759-32EC-8F8ED88696CE}"/>
              </a:ext>
            </a:extLst>
          </p:cNvPr>
          <p:cNvSpPr txBox="1"/>
          <p:nvPr/>
        </p:nvSpPr>
        <p:spPr>
          <a:xfrm>
            <a:off x="1727683" y="132458"/>
            <a:ext cx="5688632" cy="584775"/>
          </a:xfrm>
          <a:prstGeom prst="rect">
            <a:avLst/>
          </a:prstGeom>
          <a:noFill/>
          <a:ln>
            <a:solidFill>
              <a:schemeClr val="bg1"/>
            </a:solidFill>
          </a:ln>
        </p:spPr>
        <p:txBody>
          <a:bodyPr wrap="square" rtlCol="0">
            <a:spAutoFit/>
          </a:bodyPr>
          <a:lstStyle/>
          <a:p>
            <a:pPr algn="ctr"/>
            <a:r>
              <a:rPr lang="en-US" sz="3200" b="1" dirty="0">
                <a:solidFill>
                  <a:schemeClr val="bg1"/>
                </a:solidFill>
              </a:rPr>
              <a:t>Introduction</a:t>
            </a:r>
            <a:endParaRPr lang="en-IN" sz="3200" b="1" dirty="0">
              <a:solidFill>
                <a:schemeClr val="bg1"/>
              </a:solidFill>
            </a:endParaRPr>
          </a:p>
        </p:txBody>
      </p:sp>
      <p:sp>
        <p:nvSpPr>
          <p:cNvPr id="5" name="AutoShape 4" descr="Top 5 Customer Churn Prediction Models in Machine Learning">
            <a:extLst>
              <a:ext uri="{FF2B5EF4-FFF2-40B4-BE49-F238E27FC236}">
                <a16:creationId xmlns:a16="http://schemas.microsoft.com/office/drawing/2014/main" id="{46EC556B-54EC-2F1A-41B2-C548CAC5BEC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4F3F8EF2-B515-6AF2-FA4D-3BEDFC2DF3FB}"/>
              </a:ext>
            </a:extLst>
          </p:cNvPr>
          <p:cNvSpPr txBox="1"/>
          <p:nvPr/>
        </p:nvSpPr>
        <p:spPr>
          <a:xfrm>
            <a:off x="337158" y="1081274"/>
            <a:ext cx="8339298" cy="2308324"/>
          </a:xfrm>
          <a:prstGeom prst="rect">
            <a:avLst/>
          </a:prstGeom>
          <a:noFill/>
        </p:spPr>
        <p:txBody>
          <a:bodyPr wrap="square">
            <a:spAutoFit/>
          </a:bodyPr>
          <a:lstStyle/>
          <a:p>
            <a:r>
              <a:rPr lang="en-US" dirty="0"/>
              <a:t>Manually monitoring surveillance feeds or analyzing visual data is a slow, inefficient, and error-prone task. The </a:t>
            </a:r>
            <a:r>
              <a:rPr lang="en-US" b="1" dirty="0" err="1"/>
              <a:t>VisionAI</a:t>
            </a:r>
            <a:r>
              <a:rPr lang="en-US" b="1" dirty="0"/>
              <a:t> Object Detector</a:t>
            </a:r>
            <a:r>
              <a:rPr lang="en-US" dirty="0"/>
              <a:t> is an intelligent computer vision platform designed to automate this process by detecting, tracking, and analyzing objects in real-time. Using a webcam or video file, the system leverages a </a:t>
            </a:r>
            <a:r>
              <a:rPr lang="en-US" b="1" dirty="0"/>
              <a:t>YOLO (You Only Look Once) model ensemble</a:t>
            </a:r>
            <a:r>
              <a:rPr lang="en-US" dirty="0"/>
              <a:t> to identify objects like vehicles, people, and other items. It features an interactive </a:t>
            </a:r>
            <a:r>
              <a:rPr lang="en-US" b="1" dirty="0" err="1"/>
              <a:t>Streamlit</a:t>
            </a:r>
            <a:r>
              <a:rPr lang="en-US" b="1" dirty="0"/>
              <a:t> dashboard</a:t>
            </a:r>
            <a:r>
              <a:rPr lang="en-US" dirty="0"/>
              <a:t> for data analysis and a standalone monitor that sends </a:t>
            </a:r>
            <a:r>
              <a:rPr lang="en-US" b="1" dirty="0"/>
              <a:t>Telegram alerts</a:t>
            </a:r>
            <a:r>
              <a:rPr lang="en-US" dirty="0"/>
              <a:t> when an object enters a user-defined restricted zone.</a:t>
            </a:r>
            <a:endParaRPr lang="en-US" dirty="0">
              <a:effectLst/>
            </a:endParaRPr>
          </a:p>
        </p:txBody>
      </p:sp>
      <p:pic>
        <p:nvPicPr>
          <p:cNvPr id="1028" name="Picture 4" descr="0">
            <a:extLst>
              <a:ext uri="{FF2B5EF4-FFF2-40B4-BE49-F238E27FC236}">
                <a16:creationId xmlns:a16="http://schemas.microsoft.com/office/drawing/2014/main" id="{43DAB988-02CD-0125-DE40-3209B2C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807" y="3276600"/>
            <a:ext cx="6096000" cy="272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74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00DEB026-7DAF-D37E-F3E5-E3762AFB753E}"/>
              </a:ext>
            </a:extLst>
          </p:cNvPr>
          <p:cNvSpPr/>
          <p:nvPr/>
        </p:nvSpPr>
        <p:spPr>
          <a:xfrm>
            <a:off x="-4868" y="-1"/>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14E84259-9D6A-B14F-6DC9-1454FF41B487}"/>
              </a:ext>
            </a:extLst>
          </p:cNvPr>
          <p:cNvSpPr txBox="1"/>
          <p:nvPr/>
        </p:nvSpPr>
        <p:spPr>
          <a:xfrm>
            <a:off x="387152"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Conclusion</a:t>
            </a:r>
            <a:endParaRPr lang="en-IN" sz="3000" b="1" dirty="0">
              <a:solidFill>
                <a:schemeClr val="bg1"/>
              </a:solidFill>
            </a:endParaRPr>
          </a:p>
        </p:txBody>
      </p:sp>
      <p:sp>
        <p:nvSpPr>
          <p:cNvPr id="9" name="TextBox 8">
            <a:extLst>
              <a:ext uri="{FF2B5EF4-FFF2-40B4-BE49-F238E27FC236}">
                <a16:creationId xmlns:a16="http://schemas.microsoft.com/office/drawing/2014/main" id="{1913D530-4B59-2E77-BAE5-36A16E5A1CA1}"/>
              </a:ext>
            </a:extLst>
          </p:cNvPr>
          <p:cNvSpPr txBox="1"/>
          <p:nvPr/>
        </p:nvSpPr>
        <p:spPr>
          <a:xfrm>
            <a:off x="524555" y="1582340"/>
            <a:ext cx="8094890" cy="2862322"/>
          </a:xfrm>
          <a:prstGeom prst="rect">
            <a:avLst/>
          </a:prstGeom>
          <a:noFill/>
        </p:spPr>
        <p:txBody>
          <a:bodyPr wrap="square" rtlCol="0">
            <a:spAutoFit/>
          </a:bodyPr>
          <a:lstStyle/>
          <a:p>
            <a:r>
              <a:rPr lang="en-US" dirty="0"/>
              <a:t>This project successfully evolved from a basic script into a comprehensive object detection platform. The initial technical challenges of a broken codebase were overcome, resulting in a robust and modular application.</a:t>
            </a:r>
          </a:p>
          <a:p>
            <a:endParaRPr lang="en-US" dirty="0"/>
          </a:p>
          <a:p>
            <a:r>
              <a:rPr lang="en-US" dirty="0"/>
              <a:t>The final system features three main components: a unified </a:t>
            </a:r>
            <a:r>
              <a:rPr lang="en-US" b="1" dirty="0"/>
              <a:t>interactive menu (main.py)</a:t>
            </a:r>
            <a:r>
              <a:rPr lang="en-US" dirty="0"/>
              <a:t>, a </a:t>
            </a:r>
            <a:r>
              <a:rPr lang="en-US" b="1" dirty="0"/>
              <a:t>standalone security monitor (detector.py)</a:t>
            </a:r>
            <a:r>
              <a:rPr lang="en-US" dirty="0"/>
              <a:t> with live Telegram alerts, and a </a:t>
            </a:r>
            <a:r>
              <a:rPr lang="en-US" b="1" dirty="0"/>
              <a:t>sophisticated </a:t>
            </a:r>
            <a:r>
              <a:rPr lang="en-US" b="1" dirty="0" err="1"/>
              <a:t>Streamlit</a:t>
            </a:r>
            <a:r>
              <a:rPr lang="en-US" b="1" dirty="0"/>
              <a:t> web dashboard (dashboard.py)</a:t>
            </a:r>
            <a:r>
              <a:rPr lang="en-US" dirty="0"/>
              <a:t>. By integrating an analytics engine and interactive filtering, the project moves beyond a simple demo to become a powerful, user-friendly tool for real-world analysis, validated by testing and ready for future expansion.</a:t>
            </a:r>
            <a:endParaRPr lang="en-US" dirty="0">
              <a:effectLst/>
            </a:endParaRPr>
          </a:p>
        </p:txBody>
      </p:sp>
    </p:spTree>
    <p:extLst>
      <p:ext uri="{BB962C8B-B14F-4D97-AF65-F5344CB8AC3E}">
        <p14:creationId xmlns:p14="http://schemas.microsoft.com/office/powerpoint/2010/main" val="404452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6C6CB27-28FF-4916-B730-F08D6636836C}"/>
              </a:ext>
            </a:extLst>
          </p:cNvPr>
          <p:cNvSpPr>
            <a:spLocks noGrp="1" noChangeArrowheads="1"/>
          </p:cNvSpPr>
          <p:nvPr>
            <p:ph type="subTitle" idx="1"/>
          </p:nvPr>
        </p:nvSpPr>
        <p:spPr>
          <a:xfrm>
            <a:off x="65868" y="1922805"/>
            <a:ext cx="8763000" cy="1531938"/>
          </a:xfrm>
        </p:spPr>
        <p:txBody>
          <a:bodyPr rtlCol="0">
            <a:noAutofit/>
          </a:bodyPr>
          <a:lstStyle/>
          <a:p>
            <a:pPr algn="l" eaLnBrk="1" fontAlgn="auto" hangingPunct="1">
              <a:spcAft>
                <a:spcPts val="0"/>
              </a:spcAft>
              <a:buFont typeface="Arial" pitchFamily="34" charset="0"/>
              <a:buNone/>
              <a:defRPr/>
            </a:pPr>
            <a:endParaRPr lang="en-US" sz="5400" b="1" dirty="0">
              <a:solidFill>
                <a:srgbClr val="FF0000"/>
              </a:solidFill>
            </a:endParaRPr>
          </a:p>
          <a:p>
            <a:pPr eaLnBrk="1" fontAlgn="auto" hangingPunct="1">
              <a:spcAft>
                <a:spcPts val="0"/>
              </a:spcAft>
              <a:buFont typeface="Arial" pitchFamily="34" charset="0"/>
              <a:buNone/>
              <a:defRPr/>
            </a:pPr>
            <a:r>
              <a:rPr lang="en-US" sz="5400" b="1" dirty="0">
                <a:solidFill>
                  <a:schemeClr val="accent6">
                    <a:lumMod val="75000"/>
                  </a:schemeClr>
                </a:solidFill>
              </a:rPr>
              <a:t>THANK YOU</a:t>
            </a:r>
          </a:p>
          <a:p>
            <a:pPr eaLnBrk="1" fontAlgn="auto" hangingPunct="1">
              <a:spcAft>
                <a:spcPts val="0"/>
              </a:spcAft>
              <a:buFont typeface="Arial" pitchFamily="34" charset="0"/>
              <a:buNone/>
              <a:defRPr/>
            </a:pPr>
            <a:endParaRPr lang="en-US" sz="5400" b="1" dirty="0">
              <a:solidFill>
                <a:schemeClr val="accent2">
                  <a:lumMod val="75000"/>
                </a:schemeClr>
              </a:solidFill>
            </a:endParaRPr>
          </a:p>
          <a:p>
            <a:pPr eaLnBrk="1" fontAlgn="auto" hangingPunct="1">
              <a:spcAft>
                <a:spcPts val="0"/>
              </a:spcAft>
              <a:buFont typeface="Arial" pitchFamily="34" charset="0"/>
              <a:buNone/>
              <a:defRPr/>
            </a:pPr>
            <a:r>
              <a:rPr lang="en-US" sz="5400" b="1" dirty="0"/>
              <a:t> </a:t>
            </a:r>
          </a:p>
          <a:p>
            <a:pPr eaLnBrk="1" fontAlgn="auto" hangingPunct="1">
              <a:spcAft>
                <a:spcPts val="0"/>
              </a:spcAft>
              <a:buFont typeface="Arial" pitchFamily="34" charset="0"/>
              <a:buNone/>
              <a:defRPr/>
            </a:pPr>
            <a:endParaRPr lang="en-US" sz="5400" b="1" dirty="0">
              <a:solidFill>
                <a:schemeClr val="accent2">
                  <a:lumMod val="75000"/>
                </a:schemeClr>
              </a:solidFil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501122" cy="664089"/>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533052FB-3702-D006-3B83-B7104667A490}"/>
              </a:ext>
            </a:extLst>
          </p:cNvPr>
          <p:cNvSpPr/>
          <p:nvPr/>
        </p:nvSpPr>
        <p:spPr>
          <a:xfrm>
            <a:off x="-4868" y="-1"/>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34252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6AF314-2E25-86C9-D031-93999BB57C80}"/>
              </a:ext>
            </a:extLst>
          </p:cNvPr>
          <p:cNvSpPr/>
          <p:nvPr/>
        </p:nvSpPr>
        <p:spPr>
          <a:xfrm>
            <a:off x="1" y="-9922"/>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602F8552-F074-309F-9753-52482E23686F}"/>
              </a:ext>
            </a:extLst>
          </p:cNvPr>
          <p:cNvSpPr txBox="1"/>
          <p:nvPr/>
        </p:nvSpPr>
        <p:spPr>
          <a:xfrm>
            <a:off x="467544" y="177136"/>
            <a:ext cx="8352927" cy="584775"/>
          </a:xfrm>
          <a:prstGeom prst="rect">
            <a:avLst/>
          </a:prstGeom>
          <a:noFill/>
          <a:ln>
            <a:solidFill>
              <a:schemeClr val="bg2"/>
            </a:solidFill>
          </a:ln>
        </p:spPr>
        <p:txBody>
          <a:bodyPr wrap="square">
            <a:spAutoFit/>
          </a:bodyPr>
          <a:lstStyle/>
          <a:p>
            <a:pPr algn="ctr"/>
            <a:r>
              <a:rPr lang="en-US" sz="3200" b="1" dirty="0">
                <a:solidFill>
                  <a:schemeClr val="bg2"/>
                </a:solidFill>
              </a:rPr>
              <a:t>Importance </a:t>
            </a:r>
            <a:endParaRPr lang="en-IN" sz="3000" b="1" dirty="0">
              <a:solidFill>
                <a:schemeClr val="bg2"/>
              </a:solidFill>
              <a:latin typeface="+mj-lt"/>
            </a:endParaRPr>
          </a:p>
        </p:txBody>
      </p:sp>
      <p:sp>
        <p:nvSpPr>
          <p:cNvPr id="6" name="TextBox 5">
            <a:extLst>
              <a:ext uri="{FF2B5EF4-FFF2-40B4-BE49-F238E27FC236}">
                <a16:creationId xmlns:a16="http://schemas.microsoft.com/office/drawing/2014/main" id="{B9D74CAD-5A98-9D57-2469-3923C6CFAAF8}"/>
              </a:ext>
            </a:extLst>
          </p:cNvPr>
          <p:cNvSpPr txBox="1"/>
          <p:nvPr/>
        </p:nvSpPr>
        <p:spPr>
          <a:xfrm>
            <a:off x="467544" y="1187876"/>
            <a:ext cx="8352927" cy="1754326"/>
          </a:xfrm>
          <a:prstGeom prst="rect">
            <a:avLst/>
          </a:prstGeom>
          <a:noFill/>
        </p:spPr>
        <p:txBody>
          <a:bodyPr wrap="square">
            <a:spAutoFit/>
          </a:bodyPr>
          <a:lstStyle/>
          <a:p>
            <a:r>
              <a:rPr lang="en-US" dirty="0"/>
              <a:t>The </a:t>
            </a:r>
            <a:r>
              <a:rPr lang="en-US" b="1" dirty="0" err="1"/>
              <a:t>VisionAI</a:t>
            </a:r>
            <a:r>
              <a:rPr lang="en-US" b="1" dirty="0"/>
              <a:t> Object Detector</a:t>
            </a:r>
            <a:r>
              <a:rPr lang="en-US" dirty="0"/>
              <a:t> is a comprehensive, Python-based computer vision platform. Its primary function is to automate the detection, classification, and tracking of objects from visual inputs (images or video). It leverages deep learning (YOLO) model ensembles to process data and provides multiple interfaces—including a command-line launcher and an interactive web dashboard—for user interaction, data analysis, and real-time alerting.</a:t>
            </a:r>
            <a:endParaRPr lang="en-IN" dirty="0"/>
          </a:p>
        </p:txBody>
      </p:sp>
      <p:pic>
        <p:nvPicPr>
          <p:cNvPr id="5" name="Picture 4" descr="A screenshot of a computer&#10;&#10;AI-generated content may be incorrect.">
            <a:extLst>
              <a:ext uri="{FF2B5EF4-FFF2-40B4-BE49-F238E27FC236}">
                <a16:creationId xmlns:a16="http://schemas.microsoft.com/office/drawing/2014/main" id="{EA5BB828-8035-2FB9-1634-FE67D6032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942202"/>
            <a:ext cx="6858000" cy="3123710"/>
          </a:xfrm>
          <a:prstGeom prst="rect">
            <a:avLst/>
          </a:prstGeom>
        </p:spPr>
      </p:pic>
    </p:spTree>
    <p:extLst>
      <p:ext uri="{BB962C8B-B14F-4D97-AF65-F5344CB8AC3E}">
        <p14:creationId xmlns:p14="http://schemas.microsoft.com/office/powerpoint/2010/main" val="394362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6D7C4BB8-1C87-7DA4-85A7-E82140024225}"/>
              </a:ext>
            </a:extLst>
          </p:cNvPr>
          <p:cNvSpPr/>
          <p:nvPr/>
        </p:nvSpPr>
        <p:spPr>
          <a:xfrm>
            <a:off x="1" y="-9922"/>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26C6F26-E3F4-3E32-6223-D99280EF44EF}"/>
              </a:ext>
            </a:extLst>
          </p:cNvPr>
          <p:cNvSpPr txBox="1"/>
          <p:nvPr/>
        </p:nvSpPr>
        <p:spPr>
          <a:xfrm>
            <a:off x="1331640" y="121752"/>
            <a:ext cx="6696744" cy="584775"/>
          </a:xfrm>
          <a:prstGeom prst="rect">
            <a:avLst/>
          </a:prstGeom>
          <a:noFill/>
          <a:ln>
            <a:solidFill>
              <a:schemeClr val="bg1"/>
            </a:solidFill>
          </a:ln>
        </p:spPr>
        <p:txBody>
          <a:bodyPr wrap="square" rtlCol="0">
            <a:spAutoFit/>
          </a:bodyPr>
          <a:lstStyle/>
          <a:p>
            <a:pPr algn="ctr"/>
            <a:r>
              <a:rPr lang="en-IN" sz="3200" b="1" dirty="0">
                <a:solidFill>
                  <a:schemeClr val="bg2"/>
                </a:solidFill>
              </a:rPr>
              <a:t>Abstract</a:t>
            </a:r>
          </a:p>
        </p:txBody>
      </p:sp>
      <p:sp>
        <p:nvSpPr>
          <p:cNvPr id="8" name="TextBox 7">
            <a:extLst>
              <a:ext uri="{FF2B5EF4-FFF2-40B4-BE49-F238E27FC236}">
                <a16:creationId xmlns:a16="http://schemas.microsoft.com/office/drawing/2014/main" id="{00CF96E8-98CF-4A98-6D88-652EF3CC08A4}"/>
              </a:ext>
            </a:extLst>
          </p:cNvPr>
          <p:cNvSpPr txBox="1"/>
          <p:nvPr/>
        </p:nvSpPr>
        <p:spPr>
          <a:xfrm>
            <a:off x="357158" y="1430800"/>
            <a:ext cx="8411567" cy="1754326"/>
          </a:xfrm>
          <a:prstGeom prst="rect">
            <a:avLst/>
          </a:prstGeom>
          <a:noFill/>
        </p:spPr>
        <p:txBody>
          <a:bodyPr wrap="square" rtlCol="0">
            <a:spAutoFit/>
          </a:bodyPr>
          <a:lstStyle/>
          <a:p>
            <a:pPr algn="just"/>
            <a:r>
              <a:rPr lang="en-US" dirty="0"/>
              <a:t>This project is an advanced </a:t>
            </a:r>
            <a:r>
              <a:rPr lang="en-US" b="1" dirty="0" err="1"/>
              <a:t>VisionAI</a:t>
            </a:r>
            <a:r>
              <a:rPr lang="en-US" b="1" dirty="0"/>
              <a:t> Object Detector</a:t>
            </a:r>
            <a:r>
              <a:rPr lang="en-US" dirty="0"/>
              <a:t> built with Python, OpenCV, and </a:t>
            </a:r>
            <a:r>
              <a:rPr lang="en-US" dirty="0" err="1"/>
              <a:t>Streamlit</a:t>
            </a:r>
            <a:r>
              <a:rPr lang="en-US" dirty="0"/>
              <a:t>. It uses a </a:t>
            </a:r>
            <a:r>
              <a:rPr lang="en-US" b="1" dirty="0"/>
              <a:t>YOLO model ensemble</a:t>
            </a:r>
            <a:r>
              <a:rPr lang="en-US" dirty="0"/>
              <a:t> to detect, classify, and track objects in real time. The system features a comprehensive </a:t>
            </a:r>
            <a:r>
              <a:rPr lang="en-US" b="1" dirty="0"/>
              <a:t>web dashboard</a:t>
            </a:r>
            <a:r>
              <a:rPr lang="en-US" dirty="0"/>
              <a:t> with interactive controls, live analytics, and confidence filtering. It also includes a </a:t>
            </a:r>
            <a:r>
              <a:rPr lang="en-US" b="1" dirty="0"/>
              <a:t>standalone security monitor</a:t>
            </a:r>
            <a:r>
              <a:rPr lang="en-US" dirty="0"/>
              <a:t> that automatically sends </a:t>
            </a:r>
            <a:r>
              <a:rPr lang="en-US" b="1" dirty="0"/>
              <a:t>Telegram alerts</a:t>
            </a:r>
            <a:r>
              <a:rPr lang="en-US" dirty="0"/>
              <a:t> when objects enter a pre-defined restricted zone, providing a complete solution for visual analysis.</a:t>
            </a:r>
            <a:endParaRPr lang="en-IN" dirty="0"/>
          </a:p>
        </p:txBody>
      </p:sp>
      <p:pic>
        <p:nvPicPr>
          <p:cNvPr id="9" name="Picture 8" descr="A cartoon of a person riding a bicycle and a car">
            <a:extLst>
              <a:ext uri="{FF2B5EF4-FFF2-40B4-BE49-F238E27FC236}">
                <a16:creationId xmlns:a16="http://schemas.microsoft.com/office/drawing/2014/main" id="{BC2AA608-F13E-F7CC-BD02-A9D2B4763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541" y="3495588"/>
            <a:ext cx="7200800" cy="2541459"/>
          </a:xfrm>
          <a:prstGeom prst="rect">
            <a:avLst/>
          </a:prstGeom>
        </p:spPr>
      </p:pic>
    </p:spTree>
    <p:extLst>
      <p:ext uri="{BB962C8B-B14F-4D97-AF65-F5344CB8AC3E}">
        <p14:creationId xmlns:p14="http://schemas.microsoft.com/office/powerpoint/2010/main" val="274576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436A6A72-F219-00DF-E8A1-B06C38C47669}"/>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A9C888AA-9DA1-E87D-6B24-E68C453CFAC8}"/>
              </a:ext>
            </a:extLst>
          </p:cNvPr>
          <p:cNvSpPr txBox="1"/>
          <p:nvPr/>
        </p:nvSpPr>
        <p:spPr>
          <a:xfrm>
            <a:off x="467544"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Overview</a:t>
            </a:r>
            <a:endParaRPr lang="en-IN" sz="3000" b="1" dirty="0">
              <a:solidFill>
                <a:schemeClr val="bg1"/>
              </a:solidFill>
            </a:endParaRPr>
          </a:p>
        </p:txBody>
      </p:sp>
      <p:sp>
        <p:nvSpPr>
          <p:cNvPr id="4" name="Rectangle 2">
            <a:extLst>
              <a:ext uri="{FF2B5EF4-FFF2-40B4-BE49-F238E27FC236}">
                <a16:creationId xmlns:a16="http://schemas.microsoft.com/office/drawing/2014/main" id="{6671FC05-D9F3-C291-A9E4-0A6E7DE92F87}"/>
              </a:ext>
            </a:extLst>
          </p:cNvPr>
          <p:cNvSpPr>
            <a:spLocks noChangeArrowheads="1"/>
          </p:cNvSpPr>
          <p:nvPr/>
        </p:nvSpPr>
        <p:spPr bwMode="auto">
          <a:xfrm>
            <a:off x="0" y="-184667"/>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15E8136-3455-9B44-59AC-266FD495A9F8}"/>
              </a:ext>
            </a:extLst>
          </p:cNvPr>
          <p:cNvSpPr txBox="1"/>
          <p:nvPr/>
        </p:nvSpPr>
        <p:spPr>
          <a:xfrm>
            <a:off x="36921" y="1166842"/>
            <a:ext cx="8712968" cy="4524315"/>
          </a:xfrm>
          <a:prstGeom prst="rect">
            <a:avLst/>
          </a:prstGeom>
          <a:noFill/>
        </p:spPr>
        <p:txBody>
          <a:bodyPr wrap="square">
            <a:spAutoFit/>
          </a:bodyPr>
          <a:lstStyle/>
          <a:p>
            <a:pPr>
              <a:buNone/>
            </a:pPr>
            <a:r>
              <a:rPr lang="en-US" b="1" dirty="0" err="1"/>
              <a:t>VisionAI</a:t>
            </a:r>
            <a:r>
              <a:rPr lang="en-US" b="1" dirty="0"/>
              <a:t> Object Detector</a:t>
            </a:r>
            <a:r>
              <a:rPr lang="en-US" dirty="0"/>
              <a:t> is a complete platform that goes beyond simple detection to include analysis and user interaction.</a:t>
            </a:r>
          </a:p>
          <a:p>
            <a:pPr>
              <a:buNone/>
            </a:pPr>
            <a:endParaRPr lang="en-US" dirty="0"/>
          </a:p>
          <a:p>
            <a:pPr>
              <a:buFont typeface="Arial" panose="020B0604020202020204" pitchFamily="34" charset="0"/>
              <a:buChar char="•"/>
            </a:pPr>
            <a:r>
              <a:rPr lang="en-US" b="1" dirty="0"/>
              <a:t>Core Function:</a:t>
            </a:r>
            <a:r>
              <a:rPr lang="en-US" dirty="0"/>
              <a:t> It uses </a:t>
            </a:r>
            <a:r>
              <a:rPr lang="en-US" b="1" dirty="0"/>
              <a:t>YOLO ensemble models</a:t>
            </a:r>
            <a:r>
              <a:rPr lang="en-US" dirty="0"/>
              <a:t> to detect, classify, and track objects in real-time from images or webcam feeds.</a:t>
            </a:r>
          </a:p>
          <a:p>
            <a:endParaRPr lang="en-US" dirty="0"/>
          </a:p>
          <a:p>
            <a:pPr>
              <a:buFont typeface="Arial" panose="020B0604020202020204" pitchFamily="34" charset="0"/>
              <a:buChar char="•"/>
            </a:pPr>
            <a:r>
              <a:rPr lang="en-US" b="1" dirty="0"/>
              <a:t>Three Main Features:</a:t>
            </a:r>
            <a:r>
              <a:rPr lang="en-US" dirty="0"/>
              <a:t> The project is unified by a main </a:t>
            </a:r>
            <a:r>
              <a:rPr lang="en-US" b="1" dirty="0"/>
              <a:t>interactive menu</a:t>
            </a:r>
            <a:r>
              <a:rPr lang="en-US" dirty="0"/>
              <a:t> (</a:t>
            </a:r>
            <a:r>
              <a:rPr lang="en-US" dirty="0">
                <a:latin typeface="Courier New" panose="02070309020205020404" pitchFamily="49" charset="0"/>
              </a:rPr>
              <a:t>main.py</a:t>
            </a:r>
            <a:r>
              <a:rPr lang="en-US" dirty="0"/>
              <a:t>) that lets you launch three distinct applications:</a:t>
            </a:r>
          </a:p>
          <a:p>
            <a:pPr marL="742950" lvl="1" indent="-285750">
              <a:buFont typeface="Arial" panose="020B0604020202020204" pitchFamily="34" charset="0"/>
              <a:buChar char="•"/>
            </a:pPr>
            <a:r>
              <a:rPr lang="en-US" b="1" dirty="0"/>
              <a:t>A Web Dashboard (</a:t>
            </a:r>
            <a:r>
              <a:rPr lang="en-US" b="1" dirty="0">
                <a:latin typeface="Courier New" panose="02070309020205020404" pitchFamily="49" charset="0"/>
              </a:rPr>
              <a:t>dashboard.py</a:t>
            </a:r>
            <a:r>
              <a:rPr lang="en-US" b="1" dirty="0"/>
              <a:t>):</a:t>
            </a:r>
            <a:r>
              <a:rPr lang="en-US" dirty="0"/>
              <a:t> This is your main user interface. It's an interactive </a:t>
            </a:r>
            <a:r>
              <a:rPr lang="en-US" dirty="0" err="1"/>
              <a:t>Streamlit</a:t>
            </a:r>
            <a:r>
              <a:rPr lang="en-US" dirty="0"/>
              <a:t> website that allows users to upload, select, or capture images, and then analyze the results.</a:t>
            </a:r>
          </a:p>
          <a:p>
            <a:pPr marL="742950" lvl="1" indent="-285750">
              <a:buFont typeface="Arial" panose="020B0604020202020204" pitchFamily="34" charset="0"/>
              <a:buChar char="•"/>
            </a:pPr>
            <a:r>
              <a:rPr lang="en-US" b="1" dirty="0"/>
              <a:t>A Standalone Security Monitor (</a:t>
            </a:r>
            <a:r>
              <a:rPr lang="en-US" b="1" dirty="0">
                <a:latin typeface="Courier New" panose="02070309020205020404" pitchFamily="49" charset="0"/>
              </a:rPr>
              <a:t>detector.py</a:t>
            </a:r>
            <a:r>
              <a:rPr lang="en-US" b="1" dirty="0"/>
              <a:t>):</a:t>
            </a:r>
            <a:r>
              <a:rPr lang="en-US" dirty="0"/>
              <a:t> This script runs on its own, watches a live webcam for objects in a "Restricted Zone," and automatically sends </a:t>
            </a:r>
            <a:r>
              <a:rPr lang="en-US" b="1" dirty="0"/>
              <a:t>Telegram alerts</a:t>
            </a:r>
            <a:r>
              <a:rPr lang="en-US" dirty="0"/>
              <a:t> with a snapshot.</a:t>
            </a:r>
          </a:p>
          <a:p>
            <a:pPr marL="742950" lvl="1" indent="-285750">
              <a:buFont typeface="Arial" panose="020B0604020202020204" pitchFamily="34" charset="0"/>
              <a:buChar char="•"/>
            </a:pPr>
            <a:r>
              <a:rPr lang="en-US" b="1" dirty="0"/>
              <a:t>Demos &amp; Tests:</a:t>
            </a:r>
            <a:r>
              <a:rPr lang="en-US" dirty="0"/>
              <a:t> Various scripts to test the detection (</a:t>
            </a:r>
            <a:r>
              <a:rPr lang="en-US" dirty="0">
                <a:latin typeface="Courier New" panose="02070309020205020404" pitchFamily="49" charset="0"/>
              </a:rPr>
              <a:t>ensemble_demo.py</a:t>
            </a:r>
            <a:r>
              <a:rPr lang="en-US" dirty="0"/>
              <a:t>) and analytics (</a:t>
            </a:r>
            <a:r>
              <a:rPr lang="en-US" dirty="0">
                <a:latin typeface="Courier New" panose="02070309020205020404" pitchFamily="49" charset="0"/>
              </a:rPr>
              <a:t>test_analytics.py</a:t>
            </a:r>
            <a:r>
              <a:rPr lang="en-US" dirty="0"/>
              <a:t>) logic from the command line.</a:t>
            </a:r>
          </a:p>
        </p:txBody>
      </p:sp>
    </p:spTree>
    <p:extLst>
      <p:ext uri="{BB962C8B-B14F-4D97-AF65-F5344CB8AC3E}">
        <p14:creationId xmlns:p14="http://schemas.microsoft.com/office/powerpoint/2010/main" val="107942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16" name="Rectangle 15">
            <a:extLst>
              <a:ext uri="{FF2B5EF4-FFF2-40B4-BE49-F238E27FC236}">
                <a16:creationId xmlns:a16="http://schemas.microsoft.com/office/drawing/2014/main" id="{2B88C18C-F505-4E74-EB36-0C8F9459F67E}"/>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AE036FC1-548F-A5FA-C9B2-C45AED77A665}"/>
              </a:ext>
            </a:extLst>
          </p:cNvPr>
          <p:cNvSpPr txBox="1"/>
          <p:nvPr/>
        </p:nvSpPr>
        <p:spPr>
          <a:xfrm>
            <a:off x="467544"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Hardware and Software </a:t>
            </a:r>
            <a:endParaRPr lang="en-IN" sz="3000" b="1" dirty="0">
              <a:solidFill>
                <a:schemeClr val="bg1"/>
              </a:solidFill>
            </a:endParaRPr>
          </a:p>
        </p:txBody>
      </p:sp>
      <p:sp>
        <p:nvSpPr>
          <p:cNvPr id="20" name="TextBox 19">
            <a:extLst>
              <a:ext uri="{FF2B5EF4-FFF2-40B4-BE49-F238E27FC236}">
                <a16:creationId xmlns:a16="http://schemas.microsoft.com/office/drawing/2014/main" id="{818D629C-8FCA-A6FB-1DCF-A70D3C061EBE}"/>
              </a:ext>
            </a:extLst>
          </p:cNvPr>
          <p:cNvSpPr txBox="1"/>
          <p:nvPr/>
        </p:nvSpPr>
        <p:spPr>
          <a:xfrm>
            <a:off x="107504" y="1054323"/>
            <a:ext cx="8856984" cy="5078313"/>
          </a:xfrm>
          <a:prstGeom prst="rect">
            <a:avLst/>
          </a:prstGeom>
          <a:noFill/>
        </p:spPr>
        <p:txBody>
          <a:bodyPr wrap="square" rtlCol="0">
            <a:spAutoFit/>
          </a:bodyPr>
          <a:lstStyle/>
          <a:p>
            <a:r>
              <a:rPr lang="en-US" b="1" dirty="0"/>
              <a:t>Advanced Interactive UI</a:t>
            </a:r>
            <a:r>
              <a:rPr lang="en-US" dirty="0"/>
              <a:t>: The web dashboard is the project's highlight. Its key features are:</a:t>
            </a:r>
          </a:p>
          <a:p>
            <a:endParaRPr lang="en-US" dirty="0"/>
          </a:p>
          <a:p>
            <a:pPr marL="285750" indent="-285750">
              <a:buFont typeface="Arial" panose="020B0604020202020204" pitchFamily="34" charset="0"/>
              <a:buChar char="•"/>
            </a:pPr>
            <a:r>
              <a:rPr lang="en-US" dirty="0"/>
              <a:t>Interactive Filtering: A live slider that lets you filter all detections by confidence after the analysis is done.</a:t>
            </a:r>
          </a:p>
          <a:p>
            <a:endParaRPr lang="en-US" dirty="0"/>
          </a:p>
          <a:p>
            <a:pPr marL="285750" indent="-285750">
              <a:buFont typeface="Arial" panose="020B0604020202020204" pitchFamily="34" charset="0"/>
              <a:buChar char="•"/>
            </a:pPr>
            <a:r>
              <a:rPr lang="en-US" dirty="0"/>
              <a:t>Tabbed Results: A clean layout that separates the visual image, a data table of results, and the live analytics.</a:t>
            </a:r>
          </a:p>
          <a:p>
            <a:endParaRPr lang="en-US" dirty="0"/>
          </a:p>
          <a:p>
            <a:r>
              <a:rPr lang="en-US" b="1" dirty="0"/>
              <a:t>Live Analytics</a:t>
            </a:r>
            <a:r>
              <a:rPr lang="en-US" dirty="0"/>
              <a:t>: An "Analytics" tab that instantly shows you key metrics for that specific image (total objects, average confidence, etc.).</a:t>
            </a:r>
          </a:p>
          <a:p>
            <a:endParaRPr lang="en-US" dirty="0"/>
          </a:p>
          <a:p>
            <a:r>
              <a:rPr lang="en-US" b="1" dirty="0"/>
              <a:t>Powerful Backend</a:t>
            </a:r>
            <a:r>
              <a:rPr lang="en-US" dirty="0"/>
              <a:t>: The system is powered by modular backend classes:</a:t>
            </a:r>
          </a:p>
          <a:p>
            <a:endParaRPr lang="en-US" dirty="0"/>
          </a:p>
          <a:p>
            <a:pPr marL="285750" indent="-285750">
              <a:buFont typeface="Arial" panose="020B0604020202020204" pitchFamily="34" charset="0"/>
              <a:buChar char="•"/>
            </a:pPr>
            <a:r>
              <a:rPr lang="en-US" dirty="0" err="1"/>
              <a:t>AdvancedEnsemble</a:t>
            </a:r>
            <a:r>
              <a:rPr lang="en-US" dirty="0"/>
              <a:t>: The "brain" that connects the model, tracker, and analytics.</a:t>
            </a:r>
          </a:p>
          <a:p>
            <a:endParaRPr lang="en-US" dirty="0"/>
          </a:p>
          <a:p>
            <a:pPr marL="285750" indent="-285750">
              <a:buFont typeface="Arial" panose="020B0604020202020204" pitchFamily="34" charset="0"/>
              <a:buChar char="•"/>
            </a:pPr>
            <a:r>
              <a:rPr lang="en-US" dirty="0" err="1"/>
              <a:t>DetectionAnalytics</a:t>
            </a:r>
            <a:r>
              <a:rPr lang="en-US" dirty="0"/>
              <a:t>: A powerful engine that logs all session data and can generate summary reports as JSON files or charts.</a:t>
            </a:r>
          </a:p>
          <a:p>
            <a:endParaRPr lang="en-US" dirty="0"/>
          </a:p>
        </p:txBody>
      </p:sp>
    </p:spTree>
    <p:extLst>
      <p:ext uri="{BB962C8B-B14F-4D97-AF65-F5344CB8AC3E}">
        <p14:creationId xmlns:p14="http://schemas.microsoft.com/office/powerpoint/2010/main" val="279197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10E3B-F11E-8613-BF5C-E49943192E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B08CE6F-249E-E866-0C69-55334B83FE75}"/>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8CA69D8C-CFCF-6D35-8801-51D091F75581}"/>
              </a:ext>
            </a:extLst>
          </p:cNvPr>
          <p:cNvSpPr txBox="1"/>
          <p:nvPr/>
        </p:nvSpPr>
        <p:spPr>
          <a:xfrm>
            <a:off x="467544" y="161972"/>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Hardware and Software </a:t>
            </a:r>
            <a:endParaRPr lang="en-IN" sz="3000" b="1" dirty="0">
              <a:solidFill>
                <a:schemeClr val="bg1"/>
              </a:solidFill>
            </a:endParaRPr>
          </a:p>
        </p:txBody>
      </p:sp>
      <p:sp>
        <p:nvSpPr>
          <p:cNvPr id="7" name="TextBox 6">
            <a:extLst>
              <a:ext uri="{FF2B5EF4-FFF2-40B4-BE49-F238E27FC236}">
                <a16:creationId xmlns:a16="http://schemas.microsoft.com/office/drawing/2014/main" id="{22C20884-771A-DBB1-11DA-478B29A73D19}"/>
              </a:ext>
            </a:extLst>
          </p:cNvPr>
          <p:cNvSpPr txBox="1"/>
          <p:nvPr/>
        </p:nvSpPr>
        <p:spPr>
          <a:xfrm>
            <a:off x="359531" y="1340768"/>
            <a:ext cx="8424936" cy="4801314"/>
          </a:xfrm>
          <a:prstGeom prst="rect">
            <a:avLst/>
          </a:prstGeom>
          <a:noFill/>
        </p:spPr>
        <p:txBody>
          <a:bodyPr wrap="square">
            <a:spAutoFit/>
          </a:bodyPr>
          <a:lstStyle/>
          <a:p>
            <a:pPr>
              <a:buNone/>
            </a:pPr>
            <a:r>
              <a:rPr lang="en-IN" b="1" dirty="0"/>
              <a:t>Hardware Requirements</a:t>
            </a:r>
          </a:p>
          <a:p>
            <a:pPr>
              <a:buFont typeface="Arial" panose="020B0604020202020204" pitchFamily="34" charset="0"/>
              <a:buChar char="•"/>
            </a:pPr>
            <a:r>
              <a:rPr lang="en-IN" b="1" dirty="0"/>
              <a:t>CPU:</a:t>
            </a:r>
            <a:r>
              <a:rPr lang="en-IN" dirty="0"/>
              <a:t> Intel Core i5 / AMD </a:t>
            </a:r>
            <a:r>
              <a:rPr lang="en-IN" dirty="0" err="1"/>
              <a:t>Ryzen</a:t>
            </a:r>
            <a:r>
              <a:rPr lang="en-IN" dirty="0"/>
              <a:t> 5 or better</a:t>
            </a:r>
          </a:p>
          <a:p>
            <a:pPr>
              <a:buFont typeface="Arial" panose="020B0604020202020204" pitchFamily="34" charset="0"/>
              <a:buChar char="•"/>
            </a:pPr>
            <a:r>
              <a:rPr lang="en-IN" b="1" dirty="0"/>
              <a:t>RAM:</a:t>
            </a:r>
            <a:r>
              <a:rPr lang="en-IN" dirty="0"/>
              <a:t> 8 GB (16 GB Recommended for better performance)</a:t>
            </a:r>
          </a:p>
          <a:p>
            <a:pPr>
              <a:buFont typeface="Arial" panose="020B0604020202020204" pitchFamily="34" charset="0"/>
              <a:buChar char="•"/>
            </a:pPr>
            <a:r>
              <a:rPr lang="en-IN" b="1" dirty="0"/>
              <a:t>GPU:</a:t>
            </a:r>
            <a:r>
              <a:rPr lang="en-IN" dirty="0"/>
              <a:t> </a:t>
            </a:r>
            <a:r>
              <a:rPr lang="en-IN" b="1" dirty="0"/>
              <a:t>NVIDIA GPU with CUDA support</a:t>
            </a:r>
            <a:r>
              <a:rPr lang="en-IN" dirty="0"/>
              <a:t> (Highly Recommended for real-time detection)</a:t>
            </a:r>
          </a:p>
          <a:p>
            <a:pPr>
              <a:buFont typeface="Arial" panose="020B0604020202020204" pitchFamily="34" charset="0"/>
              <a:buChar char="•"/>
            </a:pPr>
            <a:r>
              <a:rPr lang="en-IN" b="1" dirty="0"/>
              <a:t>Input:</a:t>
            </a:r>
            <a:r>
              <a:rPr lang="en-IN" dirty="0"/>
              <a:t> Built-in or USB Webcam</a:t>
            </a:r>
          </a:p>
          <a:p>
            <a:pPr>
              <a:buFont typeface="Arial" panose="020B0604020202020204" pitchFamily="34" charset="0"/>
              <a:buChar char="•"/>
            </a:pPr>
            <a:r>
              <a:rPr lang="en-IN" b="1" dirty="0"/>
              <a:t>Storage:</a:t>
            </a:r>
            <a:r>
              <a:rPr lang="en-IN" dirty="0"/>
              <a:t> 5 GB free space</a:t>
            </a:r>
          </a:p>
          <a:p>
            <a:pPr>
              <a:buNone/>
            </a:pPr>
            <a:br>
              <a:rPr lang="en-IN" dirty="0"/>
            </a:br>
            <a:endParaRPr lang="en-IN" dirty="0"/>
          </a:p>
          <a:p>
            <a:pPr>
              <a:buNone/>
            </a:pPr>
            <a:r>
              <a:rPr lang="en-IN" b="1" dirty="0"/>
              <a:t>💻 Software Requirements</a:t>
            </a:r>
          </a:p>
          <a:p>
            <a:pPr>
              <a:buFont typeface="Arial" panose="020B0604020202020204" pitchFamily="34" charset="0"/>
              <a:buChar char="•"/>
            </a:pPr>
            <a:r>
              <a:rPr lang="en-IN" b="1" dirty="0"/>
              <a:t>Operating System:</a:t>
            </a:r>
            <a:r>
              <a:rPr lang="en-IN" dirty="0"/>
              <a:t> Windows 10/11</a:t>
            </a:r>
          </a:p>
          <a:p>
            <a:pPr>
              <a:buFont typeface="Arial" panose="020B0604020202020204" pitchFamily="34" charset="0"/>
              <a:buChar char="•"/>
            </a:pPr>
            <a:r>
              <a:rPr lang="en-IN" b="1" dirty="0"/>
              <a:t>Core Language:</a:t>
            </a:r>
            <a:r>
              <a:rPr lang="en-IN" dirty="0"/>
              <a:t> Python 3.9+ (Managed with a </a:t>
            </a:r>
            <a:r>
              <a:rPr lang="en-IN" dirty="0" err="1">
                <a:latin typeface="Courier New" panose="02070309020205020404" pitchFamily="49" charset="0"/>
              </a:rPr>
              <a:t>venv</a:t>
            </a:r>
            <a:r>
              <a:rPr lang="en-IN" dirty="0"/>
              <a:t>)</a:t>
            </a:r>
          </a:p>
          <a:p>
            <a:pPr>
              <a:buFont typeface="Arial" panose="020B0604020202020204" pitchFamily="34" charset="0"/>
              <a:buChar char="•"/>
            </a:pPr>
            <a:r>
              <a:rPr lang="en-IN" b="1" dirty="0"/>
              <a:t>Key Python Libraries:</a:t>
            </a:r>
            <a:endParaRPr lang="en-IN" dirty="0"/>
          </a:p>
          <a:p>
            <a:pPr marL="742950" lvl="1" indent="-285750">
              <a:buFont typeface="Arial" panose="020B0604020202020204" pitchFamily="34" charset="0"/>
              <a:buChar char="•"/>
            </a:pPr>
            <a:r>
              <a:rPr lang="en-IN" dirty="0" err="1">
                <a:latin typeface="Courier New" panose="02070309020205020404" pitchFamily="49" charset="0"/>
              </a:rPr>
              <a:t>streamlit</a:t>
            </a:r>
            <a:r>
              <a:rPr lang="en-IN" dirty="0"/>
              <a:t> (For the web dashboard)</a:t>
            </a:r>
          </a:p>
          <a:p>
            <a:pPr marL="742950" lvl="1" indent="-285750">
              <a:buFont typeface="Arial" panose="020B0604020202020204" pitchFamily="34" charset="0"/>
              <a:buChar char="•"/>
            </a:pPr>
            <a:r>
              <a:rPr lang="en-IN" dirty="0" err="1">
                <a:latin typeface="Courier New" panose="02070309020205020404" pitchFamily="49" charset="0"/>
              </a:rPr>
              <a:t>opencv</a:t>
            </a:r>
            <a:r>
              <a:rPr lang="en-IN" dirty="0">
                <a:latin typeface="Courier New" panose="02070309020205020404" pitchFamily="49" charset="0"/>
              </a:rPr>
              <a:t>-python</a:t>
            </a:r>
            <a:r>
              <a:rPr lang="en-IN" dirty="0"/>
              <a:t> (For all vision tasks)</a:t>
            </a:r>
          </a:p>
          <a:p>
            <a:pPr marL="742950" lvl="1" indent="-285750">
              <a:buFont typeface="Arial" panose="020B0604020202020204" pitchFamily="34" charset="0"/>
              <a:buChar char="•"/>
            </a:pPr>
            <a:r>
              <a:rPr lang="en-IN" dirty="0" err="1">
                <a:latin typeface="Courier New" panose="02070309020205020404" pitchFamily="49" charset="0"/>
              </a:rPr>
              <a:t>numpy</a:t>
            </a:r>
            <a:r>
              <a:rPr lang="en-IN" dirty="0"/>
              <a:t> (For data calculation)</a:t>
            </a:r>
          </a:p>
          <a:p>
            <a:pPr marL="742950" lvl="1" indent="-285750">
              <a:buFont typeface="Arial" panose="020B0604020202020204" pitchFamily="34" charset="0"/>
              <a:buChar char="•"/>
            </a:pPr>
            <a:r>
              <a:rPr lang="en-IN" dirty="0">
                <a:latin typeface="Courier New" panose="02070309020205020404" pitchFamily="49" charset="0"/>
              </a:rPr>
              <a:t>pandas</a:t>
            </a:r>
            <a:r>
              <a:rPr lang="en-IN" dirty="0"/>
              <a:t> (For data tables)</a:t>
            </a:r>
          </a:p>
          <a:p>
            <a:pPr marL="742950" lvl="1" indent="-285750">
              <a:buFont typeface="Arial" panose="020B0604020202020204" pitchFamily="34" charset="0"/>
              <a:buChar char="•"/>
            </a:pPr>
            <a:r>
              <a:rPr lang="en-IN" dirty="0">
                <a:latin typeface="Courier New" panose="02070309020205020404" pitchFamily="49" charset="0"/>
              </a:rPr>
              <a:t>requests</a:t>
            </a:r>
            <a:r>
              <a:rPr lang="en-IN" dirty="0"/>
              <a:t> (For Telegram alerts)</a:t>
            </a:r>
          </a:p>
        </p:txBody>
      </p:sp>
    </p:spTree>
    <p:extLst>
      <p:ext uri="{BB962C8B-B14F-4D97-AF65-F5344CB8AC3E}">
        <p14:creationId xmlns:p14="http://schemas.microsoft.com/office/powerpoint/2010/main" val="21541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84E5CD-AA89-25C5-E8D5-A3326A77F84F}"/>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671056FE-F584-C58B-1832-2DC22667F6B6}"/>
              </a:ext>
            </a:extLst>
          </p:cNvPr>
          <p:cNvSpPr txBox="1"/>
          <p:nvPr/>
        </p:nvSpPr>
        <p:spPr>
          <a:xfrm>
            <a:off x="467544" y="161972"/>
            <a:ext cx="8064896" cy="584775"/>
          </a:xfrm>
          <a:prstGeom prst="rect">
            <a:avLst/>
          </a:prstGeom>
          <a:noFill/>
          <a:ln>
            <a:solidFill>
              <a:schemeClr val="bg1"/>
            </a:solidFill>
          </a:ln>
        </p:spPr>
        <p:txBody>
          <a:bodyPr wrap="square" rtlCol="0">
            <a:spAutoFit/>
          </a:bodyPr>
          <a:lstStyle/>
          <a:p>
            <a:pPr algn="ctr"/>
            <a:r>
              <a:rPr lang="en-IN" sz="3200" dirty="0">
                <a:solidFill>
                  <a:schemeClr val="bg1"/>
                </a:solidFill>
              </a:rPr>
              <a:t>Advantages and Disadvantages</a:t>
            </a:r>
            <a:r>
              <a:rPr lang="en-IN" sz="3200" b="1" dirty="0">
                <a:solidFill>
                  <a:schemeClr val="bg1"/>
                </a:solidFill>
              </a:rPr>
              <a:t> </a:t>
            </a:r>
            <a:endParaRPr lang="en-IN" sz="3000" b="1" dirty="0">
              <a:solidFill>
                <a:schemeClr val="bg1"/>
              </a:solidFill>
            </a:endParaRPr>
          </a:p>
        </p:txBody>
      </p:sp>
      <p:sp>
        <p:nvSpPr>
          <p:cNvPr id="8" name="TextBox 7">
            <a:extLst>
              <a:ext uri="{FF2B5EF4-FFF2-40B4-BE49-F238E27FC236}">
                <a16:creationId xmlns:a16="http://schemas.microsoft.com/office/drawing/2014/main" id="{8EC02F47-31DC-2956-F89B-1977A15C74BA}"/>
              </a:ext>
            </a:extLst>
          </p:cNvPr>
          <p:cNvSpPr txBox="1"/>
          <p:nvPr/>
        </p:nvSpPr>
        <p:spPr>
          <a:xfrm>
            <a:off x="251520" y="1196752"/>
            <a:ext cx="8496944" cy="5632311"/>
          </a:xfrm>
          <a:prstGeom prst="rect">
            <a:avLst/>
          </a:prstGeom>
          <a:noFill/>
        </p:spPr>
        <p:txBody>
          <a:bodyPr wrap="square">
            <a:spAutoFit/>
          </a:bodyPr>
          <a:lstStyle/>
          <a:p>
            <a:r>
              <a:rPr lang="en-US" b="1" dirty="0"/>
              <a:t>Advantages (Strengths)</a:t>
            </a:r>
          </a:p>
          <a:p>
            <a:pPr marL="285750" indent="-285750">
              <a:buFont typeface="Arial" panose="020B0604020202020204" pitchFamily="34" charset="0"/>
              <a:buChar char="•"/>
            </a:pPr>
            <a:r>
              <a:rPr lang="en-US" b="1" dirty="0"/>
              <a:t>Easy-to-Use UI:</a:t>
            </a:r>
            <a:r>
              <a:rPr lang="en-US" dirty="0"/>
              <a:t> The </a:t>
            </a:r>
            <a:r>
              <a:rPr lang="en-US" dirty="0" err="1"/>
              <a:t>Streamlit</a:t>
            </a:r>
            <a:r>
              <a:rPr lang="en-US" dirty="0"/>
              <a:t> web dashboard is graphical and accessible to anyone.</a:t>
            </a:r>
          </a:p>
          <a:p>
            <a:pPr marL="285750" indent="-285750">
              <a:buFont typeface="Arial" panose="020B0604020202020204" pitchFamily="34" charset="0"/>
              <a:buChar char="•"/>
            </a:pPr>
            <a:r>
              <a:rPr lang="en-US" b="1" dirty="0"/>
              <a:t>Real-Time Alerts:</a:t>
            </a:r>
            <a:r>
              <a:rPr lang="en-US" dirty="0"/>
              <a:t> The detector.py security monitor is a complete, practical feature that sends live </a:t>
            </a:r>
            <a:r>
              <a:rPr lang="en-US" b="1" dirty="0"/>
              <a:t>Telegram alerts</a:t>
            </a:r>
            <a:r>
              <a:rPr lang="en-US" dirty="0"/>
              <a:t>.</a:t>
            </a:r>
          </a:p>
          <a:p>
            <a:pPr marL="285750" indent="-285750">
              <a:buFont typeface="Arial" panose="020B0604020202020204" pitchFamily="34" charset="0"/>
              <a:buChar char="•"/>
            </a:pPr>
            <a:r>
              <a:rPr lang="en-US" b="1" dirty="0"/>
              <a:t>Interactive Analytics:</a:t>
            </a:r>
            <a:r>
              <a:rPr lang="en-US" dirty="0"/>
              <a:t> The dashboard provides a "Live Analytics" tab and a </a:t>
            </a:r>
            <a:r>
              <a:rPr lang="en-US" b="1" dirty="0"/>
              <a:t>confidence slider</a:t>
            </a:r>
            <a:r>
              <a:rPr lang="en-US" dirty="0"/>
              <a:t> that lets users filter results in real-time.</a:t>
            </a:r>
          </a:p>
          <a:p>
            <a:pPr marL="285750" indent="-285750">
              <a:buFont typeface="Arial" panose="020B0604020202020204" pitchFamily="34" charset="0"/>
              <a:buChar char="•"/>
            </a:pPr>
            <a:r>
              <a:rPr lang="en-US" b="1" dirty="0"/>
              <a:t>Zero Cost:</a:t>
            </a:r>
            <a:r>
              <a:rPr lang="en-US" dirty="0"/>
              <a:t> The entire system is built using 100% free and open-source software (Python, OpenCV, </a:t>
            </a:r>
            <a:r>
              <a:rPr lang="en-US" dirty="0" err="1"/>
              <a:t>Streamlit</a:t>
            </a:r>
            <a:r>
              <a:rPr lang="en-US" dirty="0"/>
              <a:t>).</a:t>
            </a:r>
          </a:p>
          <a:p>
            <a:endParaRPr lang="en-US" dirty="0"/>
          </a:p>
          <a:p>
            <a:r>
              <a:rPr lang="en-US" b="1" dirty="0"/>
              <a:t>Disadvantages (Limitations)</a:t>
            </a:r>
          </a:p>
          <a:p>
            <a:pPr marL="285750" indent="-285750">
              <a:buFont typeface="Arial" panose="020B0604020202020204" pitchFamily="34" charset="0"/>
              <a:buChar char="•"/>
            </a:pPr>
            <a:r>
              <a:rPr lang="en-US" b="1" dirty="0"/>
              <a:t>Limited Detections:</a:t>
            </a:r>
            <a:r>
              <a:rPr lang="en-US" dirty="0"/>
              <a:t> The system can only detect the </a:t>
            </a:r>
            <a:r>
              <a:rPr lang="en-US" b="1" dirty="0"/>
              <a:t>80 object classes</a:t>
            </a:r>
            <a:r>
              <a:rPr lang="en-US" dirty="0"/>
              <a:t> from the pre-trained COCO dataset.</a:t>
            </a:r>
          </a:p>
          <a:p>
            <a:pPr marL="285750" indent="-285750">
              <a:buFont typeface="Arial" panose="020B0604020202020204" pitchFamily="34" charset="0"/>
              <a:buChar char="•"/>
            </a:pPr>
            <a:r>
              <a:rPr lang="en-US" b="1" dirty="0"/>
              <a:t>Hardware Dependent:</a:t>
            </a:r>
            <a:r>
              <a:rPr lang="en-US" dirty="0"/>
              <a:t> Real-time performance requires a powerful </a:t>
            </a:r>
            <a:r>
              <a:rPr lang="en-US" b="1" dirty="0"/>
              <a:t>NVIDIA GPU</a:t>
            </a:r>
            <a:r>
              <a:rPr lang="en-US" dirty="0"/>
              <a:t>; it will be slow on standard CPU-only laptops.</a:t>
            </a:r>
          </a:p>
          <a:p>
            <a:pPr marL="285750" indent="-285750">
              <a:buFont typeface="Arial" panose="020B0604020202020204" pitchFamily="34" charset="0"/>
              <a:buChar char="•"/>
            </a:pPr>
            <a:r>
              <a:rPr lang="en-US" b="1" dirty="0"/>
              <a:t>Basic Tracking:</a:t>
            </a:r>
            <a:r>
              <a:rPr lang="en-US" dirty="0"/>
              <a:t> The tracker can fail when objects cross paths (occlusion) or move too quickly.</a:t>
            </a:r>
          </a:p>
          <a:p>
            <a:pPr marL="285750" indent="-285750">
              <a:buFont typeface="Arial" panose="020B0604020202020204" pitchFamily="34" charset="0"/>
              <a:buChar char="•"/>
            </a:pPr>
            <a:r>
              <a:rPr lang="en-US" b="1" dirty="0"/>
              <a:t>Snapshot-Only Dashboard:</a:t>
            </a:r>
            <a:r>
              <a:rPr lang="en-US" dirty="0"/>
              <a:t> The dashboard's webcam feature takes a </a:t>
            </a:r>
            <a:r>
              <a:rPr lang="en-US" b="1" dirty="0"/>
              <a:t>single picture</a:t>
            </a:r>
            <a:r>
              <a:rPr lang="en-US" dirty="0"/>
              <a:t>; it does not process a continuous live video feed.</a:t>
            </a:r>
          </a:p>
          <a:p>
            <a:pPr marL="285750" indent="-285750">
              <a:buFont typeface="Arial" panose="020B0604020202020204" pitchFamily="34" charset="0"/>
              <a:buChar char="•"/>
            </a:pPr>
            <a:r>
              <a:rPr lang="en-US" b="1" dirty="0"/>
              <a:t>Hardcoded Settings:</a:t>
            </a:r>
            <a:r>
              <a:rPr lang="en-US" dirty="0"/>
              <a:t> The "Restricted Zone" in the security monitor is </a:t>
            </a:r>
            <a:r>
              <a:rPr lang="en-US" b="1" dirty="0"/>
              <a:t>set in the code</a:t>
            </a:r>
            <a:r>
              <a:rPr lang="en-US" dirty="0"/>
              <a:t> and cannot be drawn or changed in the UI.</a:t>
            </a:r>
          </a:p>
        </p:txBody>
      </p:sp>
    </p:spTree>
    <p:extLst>
      <p:ext uri="{BB962C8B-B14F-4D97-AF65-F5344CB8AC3E}">
        <p14:creationId xmlns:p14="http://schemas.microsoft.com/office/powerpoint/2010/main" val="225356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Grp="1" noChangeArrowheads="1"/>
          </p:cNvSpPr>
          <p:nvPr>
            <p:ph type="subTitle" idx="1"/>
          </p:nvPr>
        </p:nvSpPr>
        <p:spPr>
          <a:xfrm>
            <a:off x="2038350" y="5847131"/>
            <a:ext cx="5285083" cy="1191523"/>
          </a:xfrm>
        </p:spPr>
        <p:txBody>
          <a:bodyPr rtlCol="0">
            <a:noAutofit/>
          </a:bodyPr>
          <a:lstStyle/>
          <a:p>
            <a:pPr algn="l" fontAlgn="base"/>
            <a:endParaRPr lang="en-US" sz="2400" b="1" dirty="0">
              <a:solidFill>
                <a:schemeClr val="tx1"/>
              </a:solidFill>
            </a:endParaRPr>
          </a:p>
          <a:p>
            <a:pPr algn="l" fontAlgn="base"/>
            <a:endParaRPr lang="en-US" sz="2400" dirty="0">
              <a:solidFill>
                <a:schemeClr val="tx1"/>
              </a:solidFill>
            </a:endParaRPr>
          </a:p>
          <a:p>
            <a:pPr algn="l" fontAlgn="base"/>
            <a:endParaRPr lang="en-US" sz="1800" dirty="0">
              <a:solidFill>
                <a:schemeClr val="tx1"/>
              </a:solidFill>
            </a:endParaRPr>
          </a:p>
          <a:p>
            <a:pPr eaLnBrk="1" fontAlgn="auto" hangingPunct="1">
              <a:spcAft>
                <a:spcPts val="0"/>
              </a:spcAft>
              <a:buFont typeface="Arial" pitchFamily="34" charset="0"/>
              <a:buNone/>
              <a:defRPr/>
            </a:pPr>
            <a:endParaRPr lang="en-US" sz="500" b="1" dirty="0">
              <a:solidFill>
                <a:schemeClr val="tx1"/>
              </a:solidFill>
            </a:endParaRPr>
          </a:p>
          <a:p>
            <a:pPr eaLnBrk="1" fontAlgn="auto" hangingPunct="1">
              <a:spcAft>
                <a:spcPts val="0"/>
              </a:spcAft>
              <a:buFont typeface="Arial" pitchFamily="34" charset="0"/>
              <a:buNone/>
              <a:defRPr/>
            </a:pPr>
            <a:endParaRPr lang="en-US" sz="400" b="1" dirty="0">
              <a:solidFill>
                <a:schemeClr val="tx1"/>
              </a:solidFill>
            </a:endParaRPr>
          </a:p>
          <a:p>
            <a:pPr eaLnBrk="1" fontAlgn="auto" hangingPunct="1">
              <a:spcAft>
                <a:spcPts val="0"/>
              </a:spcAft>
              <a:buFont typeface="Arial" pitchFamily="34" charset="0"/>
              <a:buNone/>
              <a:defRPr/>
            </a:pPr>
            <a:r>
              <a:rPr lang="en-US" sz="500" b="1" dirty="0">
                <a:solidFill>
                  <a:schemeClr val="tx1"/>
                </a:solidFill>
              </a:rPr>
              <a:t> </a:t>
            </a:r>
          </a:p>
          <a:p>
            <a:pPr eaLnBrk="1" fontAlgn="auto" hangingPunct="1">
              <a:spcAft>
                <a:spcPts val="0"/>
              </a:spcAft>
              <a:buFont typeface="Arial" pitchFamily="34" charset="0"/>
              <a:buNone/>
              <a:defRPr/>
            </a:pPr>
            <a:endParaRPr lang="en-US" sz="500" b="1" dirty="0">
              <a:solidFill>
                <a:schemeClr val="tx1"/>
              </a:solidFill>
            </a:endParaRPr>
          </a:p>
        </p:txBody>
      </p:sp>
      <p:sp>
        <p:nvSpPr>
          <p:cNvPr id="4" name="AutoShape 2">
            <a:extLst>
              <a:ext uri="{FF2B5EF4-FFF2-40B4-BE49-F238E27FC236}">
                <a16:creationId xmlns:a16="http://schemas.microsoft.com/office/drawing/2014/main" id="{AA82CEC6-00D0-4B8B-AF5C-9138F725B03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l="4209" t="91523" b="2520"/>
          <a:stretch/>
        </p:blipFill>
        <p:spPr bwMode="auto">
          <a:xfrm>
            <a:off x="357158" y="6000768"/>
            <a:ext cx="8072494" cy="66408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F76D5CBB-D1DF-63D9-DA7E-35A93FDC8E7E}"/>
              </a:ext>
            </a:extLst>
          </p:cNvPr>
          <p:cNvSpPr/>
          <p:nvPr/>
        </p:nvSpPr>
        <p:spPr>
          <a:xfrm>
            <a:off x="0" y="0"/>
            <a:ext cx="9143999" cy="908720"/>
          </a:xfrm>
          <a:prstGeom prst="rect">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06833068-F8C3-C58E-3389-27BA67610F4D}"/>
              </a:ext>
            </a:extLst>
          </p:cNvPr>
          <p:cNvSpPr txBox="1"/>
          <p:nvPr/>
        </p:nvSpPr>
        <p:spPr>
          <a:xfrm>
            <a:off x="467544" y="159268"/>
            <a:ext cx="8064896" cy="584775"/>
          </a:xfrm>
          <a:prstGeom prst="rect">
            <a:avLst/>
          </a:prstGeom>
          <a:noFill/>
          <a:ln>
            <a:solidFill>
              <a:schemeClr val="bg1"/>
            </a:solidFill>
          </a:ln>
        </p:spPr>
        <p:txBody>
          <a:bodyPr wrap="square" rtlCol="0">
            <a:spAutoFit/>
          </a:bodyPr>
          <a:lstStyle/>
          <a:p>
            <a:pPr algn="ctr"/>
            <a:r>
              <a:rPr lang="en-IN" sz="3200" b="1" dirty="0">
                <a:solidFill>
                  <a:schemeClr val="bg1"/>
                </a:solidFill>
              </a:rPr>
              <a:t>ER-Diagram</a:t>
            </a:r>
            <a:endParaRPr lang="en-IN" sz="3000" b="1" dirty="0">
              <a:solidFill>
                <a:schemeClr val="bg1"/>
              </a:solidFill>
            </a:endParaRPr>
          </a:p>
        </p:txBody>
      </p:sp>
    </p:spTree>
    <p:extLst>
      <p:ext uri="{BB962C8B-B14F-4D97-AF65-F5344CB8AC3E}">
        <p14:creationId xmlns:p14="http://schemas.microsoft.com/office/powerpoint/2010/main" val="2086683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1647</TotalTime>
  <Words>1770</Words>
  <Application>Microsoft Office PowerPoint</Application>
  <PresentationFormat>On-screen Show (4:3)</PresentationFormat>
  <Paragraphs>182</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 H. RAISONI COLLEGE OF ENGG. &amp; MANAGEMENT Gat No. 1200, Wagholi, Pune – 412 207</dc:title>
  <dc:creator>Personal</dc:creator>
  <cp:lastModifiedBy>ANIMESH JAIN</cp:lastModifiedBy>
  <cp:revision>84</cp:revision>
  <dcterms:created xsi:type="dcterms:W3CDTF">2020-04-04T07:23:36Z</dcterms:created>
  <dcterms:modified xsi:type="dcterms:W3CDTF">2025-11-04T04:41:11Z</dcterms:modified>
</cp:coreProperties>
</file>